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A3593C_BDA5E5C6.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46D_5F213D30.xml" ContentType="application/vnd.ms-powerpoint.comment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4"/>
    <p:sldMasterId id="2147483699" r:id="rId5"/>
  </p:sldMasterIdLst>
  <p:notesMasterIdLst>
    <p:notesMasterId r:id="rId20"/>
  </p:notesMasterIdLst>
  <p:sldIdLst>
    <p:sldId id="2141411610" r:id="rId6"/>
    <p:sldId id="2141411498" r:id="rId7"/>
    <p:sldId id="2141411640" r:id="rId8"/>
    <p:sldId id="2141411644" r:id="rId9"/>
    <p:sldId id="2141411637" r:id="rId10"/>
    <p:sldId id="2141411643" r:id="rId11"/>
    <p:sldId id="2141411638" r:id="rId12"/>
    <p:sldId id="2141411494" r:id="rId13"/>
    <p:sldId id="268" r:id="rId14"/>
    <p:sldId id="2141411552" r:id="rId15"/>
    <p:sldId id="2141411645" r:id="rId16"/>
    <p:sldId id="2141411499" r:id="rId17"/>
    <p:sldId id="1133" r:id="rId18"/>
    <p:sldId id="407"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F9DE21-0BDF-46DA-9535-5FC8AF2619E4}">
          <p14:sldIdLst>
            <p14:sldId id="2141411610"/>
            <p14:sldId id="2141411498"/>
            <p14:sldId id="2141411640"/>
            <p14:sldId id="2141411644"/>
            <p14:sldId id="2141411637"/>
            <p14:sldId id="2141411643"/>
            <p14:sldId id="2141411638"/>
            <p14:sldId id="2141411494"/>
            <p14:sldId id="268"/>
            <p14:sldId id="2141411552"/>
            <p14:sldId id="2141411645"/>
            <p14:sldId id="2141411499"/>
            <p14:sldId id="1133"/>
            <p14:sldId id="40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51C811-D19D-479D-4ABA-7D630C15CA84}" name="Zupan, Kelly" initials="ZK" userId="S::zupan.k@portseattle.org::c6082089-d6da-44a4-96a4-71652029c639" providerId="AD"/>
  <p188:author id="{1EE85323-C405-1FF1-E1D7-2AA894E5CAA5}" name="Gregory, Andy" initials="GA" userId="S::gregory.a@portseattle.org::b1534ffc-9a49-4bad-82d1-185e7b8d9fe7" providerId="AD"/>
  <p188:author id="{8ED7BC2D-E5BF-9759-CA71-B61C2BFAE255}" name="McFadden, Dave" initials="MD" userId="S::mcfadden.d@portseattle.org::9ee77778-763c-4cfe-a037-6aa2a5ea13ee" providerId="AD"/>
  <p188:author id="{1E3A2277-289E-5565-1E93-B46A2C1E2F42}" name="Courtney, Rosie" initials="CR" userId="S::Courtney.R@portseattle.org::294d92b7-3908-493c-a884-f2ce6a8475f9" providerId="AD"/>
  <p188:author id="{DCBA478A-2CFA-0F9F-EBB4-217CD0E4A0E6}" name="Roeder, Kathy" initials="RK" userId="S::Roeder.K@portseattle.org::8ffefa74-586f-4304-8c1b-e7ee471e03dc" providerId="AD"/>
  <p188:author id="{B0A1578A-B472-8FF3-1264-085967A85582}" name="Gregory, Andy" initials="GA" userId="S::Gregory.A@portseattle.org::b1534ffc-9a49-4bad-82d1-185e7b8d9fe7" providerId="AD"/>
  <p188:author id="{74E8408F-BB1D-A532-F8BE-FCA2A7A53DDC}" name="Roeder, Kathy" initials="RK" userId="S::roeder.k@portseattle.org::8ffefa74-586f-4304-8c1b-e7ee471e03dc" providerId="AD"/>
  <p188:author id="{7E9FA99A-B851-2334-B091-CB447750E750}" name="Courtney, Rosie" initials="CR" userId="S::courtney.r@portseattle.org::294d92b7-3908-493c-a884-f2ce6a8475f9" providerId="AD"/>
  <p188:author id="{382D3FE7-BC1C-2186-9312-3D358AF521E2}" name="Donnelly, Devlin" initials="DD" userId="S::donnelly.d@portseattle.org::0944ec4e-3df6-4d4f-804e-b115c5e73cf9" providerId="AD"/>
  <p188:author id="{2787C8F0-D68A-1584-B85B-E49B9416CB11}" name="Thomas, Peaches" initials="TP" userId="S::thomas.p@portseattle.org::ae30ebfe-5653-44cc-867d-e89cc75d8e49" providerId="AD"/>
  <p188:author id="{1E6ECAF1-30A6-3F8C-48BC-0CF16F19EC51}" name="Donnelly, Devlin" initials="DD" userId="S::Donnelly.D@portseattle.org::0944ec4e-3df6-4d4f-804e-b115c5e73cf9" providerId="AD"/>
  <p188:author id="{E4754BF2-C650-7C2A-0CE3-C3D2D12156D2}" name="Fujimoto, David" initials="FD" userId="S::fujimoto.d2@portseattle.org::e31c3179-ac35-4dee-8415-136d6fcd4a62" providerId="AD"/>
  <p188:author id="{595394F8-656C-59B0-94A3-912C45B91F7C}" name="McFadden, Dave" initials="MD" userId="S::McFadden.D@portseattle.org::9ee77778-763c-4cfe-a037-6aa2a5ea13e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2" y="13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P69ms103\P69-DeptData\PubAff\P69MS103\P69-Deptdata_Pubaff\Devlin_Donnelly\!!!!_Stats\2023\Copy%20of%202024%20CIP%20adjusted%20for%20Devlin%20and%20Kath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12828355133294"/>
          <c:y val="0.19469816272965881"/>
          <c:w val="0.67467755580139255"/>
          <c:h val="0.57221361109388891"/>
        </c:manualLayout>
      </c:layout>
      <c:barChart>
        <c:barDir val="bar"/>
        <c:grouping val="clustered"/>
        <c:varyColors val="0"/>
        <c:ser>
          <c:idx val="0"/>
          <c:order val="0"/>
          <c:spPr>
            <a:solidFill>
              <a:schemeClr val="accent1"/>
            </a:solidFill>
            <a:ln>
              <a:noFill/>
            </a:ln>
            <a:effectLst/>
          </c:spPr>
          <c:invertIfNegative val="0"/>
          <c:cat>
            <c:strRef>
              <c:f>LOB!$A$24:$A$31</c:f>
              <c:strCache>
                <c:ptCount val="8"/>
                <c:pt idx="0">
                  <c:v>Marine Maintenance</c:v>
                </c:pt>
                <c:pt idx="1">
                  <c:v>Rec Boating</c:v>
                </c:pt>
                <c:pt idx="2">
                  <c:v>Fleet/Small Projects</c:v>
                </c:pt>
                <c:pt idx="3">
                  <c:v>Pier 69</c:v>
                </c:pt>
                <c:pt idx="4">
                  <c:v>Environmental</c:v>
                </c:pt>
                <c:pt idx="5">
                  <c:v>Cruise</c:v>
                </c:pt>
                <c:pt idx="6">
                  <c:v>Portfolio Management</c:v>
                </c:pt>
                <c:pt idx="7">
                  <c:v>Commerical Fishing</c:v>
                </c:pt>
              </c:strCache>
            </c:strRef>
          </c:cat>
          <c:val>
            <c:numRef>
              <c:f>LOB!$B$24:$B$31</c:f>
              <c:numCache>
                <c:formatCode>#,##0_);\(#,##0\)</c:formatCode>
                <c:ptCount val="8"/>
                <c:pt idx="0">
                  <c:v>13868000</c:v>
                </c:pt>
                <c:pt idx="1">
                  <c:v>17531000</c:v>
                </c:pt>
                <c:pt idx="2">
                  <c:v>21222000</c:v>
                </c:pt>
                <c:pt idx="3">
                  <c:v>47947000</c:v>
                </c:pt>
                <c:pt idx="4">
                  <c:v>52513000</c:v>
                </c:pt>
                <c:pt idx="5">
                  <c:v>55312000</c:v>
                </c:pt>
                <c:pt idx="6">
                  <c:v>157508000</c:v>
                </c:pt>
                <c:pt idx="7">
                  <c:v>178621000</c:v>
                </c:pt>
              </c:numCache>
            </c:numRef>
          </c:val>
          <c:extLst>
            <c:ext xmlns:c16="http://schemas.microsoft.com/office/drawing/2014/chart" uri="{C3380CC4-5D6E-409C-BE32-E72D297353CC}">
              <c16:uniqueId val="{00000000-DD9F-4D56-8C29-1A0109BA72E2}"/>
            </c:ext>
          </c:extLst>
        </c:ser>
        <c:dLbls>
          <c:showLegendKey val="0"/>
          <c:showVal val="0"/>
          <c:showCatName val="0"/>
          <c:showSerName val="0"/>
          <c:showPercent val="0"/>
          <c:showBubbleSize val="0"/>
        </c:dLbls>
        <c:gapWidth val="182"/>
        <c:axId val="1566785679"/>
        <c:axId val="310700527"/>
      </c:barChart>
      <c:catAx>
        <c:axId val="15667856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0700527"/>
        <c:crosses val="autoZero"/>
        <c:auto val="1"/>
        <c:lblAlgn val="ctr"/>
        <c:lblOffset val="100"/>
        <c:noMultiLvlLbl val="0"/>
      </c:catAx>
      <c:valAx>
        <c:axId val="310700527"/>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66785679"/>
        <c:crosses val="autoZero"/>
        <c:crossBetween val="between"/>
        <c:dispUnits>
          <c:builtInUnit val="millions"/>
          <c:dispUnitsLbl>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46D_5F213D30.xml><?xml version="1.0" encoding="utf-8"?>
<p188:cmLst xmlns:a="http://schemas.openxmlformats.org/drawingml/2006/main" xmlns:r="http://schemas.openxmlformats.org/officeDocument/2006/relationships" xmlns:p188="http://schemas.microsoft.com/office/powerpoint/2018/8/main">
  <p188:cm id="{4758356F-24E2-4D3B-A27C-CB92FD990E1A}" authorId="{DCBA478A-2CFA-0F9F-EBB4-217CD0E4A0E6}" status="resolved" created="2023-05-02T21:33:18.233" complete="100000">
    <pc:sldMkLst xmlns:pc="http://schemas.microsoft.com/office/powerpoint/2013/main/command">
      <pc:docMk/>
      <pc:sldMk cId="1596013872" sldId="1133"/>
    </pc:sldMkLst>
    <p188:replyLst>
      <p188:reply id="{6CBDA8AE-0A89-46E4-8DB4-078A15642DB5}" authorId="{2787C8F0-D68A-1584-B85B-E49B9416CB11}" created="2023-05-04T22:38:56.716">
        <p188:txBody>
          <a:bodyPr/>
          <a:lstStyle/>
          <a:p>
            <a:r>
              <a:rPr lang="en-US"/>
              <a:t>My notes would be general Hub background information. Andy and Tiffany would be better able to vet the talking points about the roundtable. Thanks! </a:t>
            </a:r>
          </a:p>
        </p188:txBody>
      </p188:reply>
      <p188:reply id="{0378896B-117E-4FE5-9F81-32A1F49ECE1D}" authorId="{2787C8F0-D68A-1584-B85B-E49B9416CB11}" created="2023-05-04T22:52:42.669">
        <p188:txBody>
          <a:bodyPr/>
          <a:lstStyle/>
          <a:p>
            <a:r>
              <a:rPr lang="en-US"/>
              <a:t>I added a few points about how the Hub supports inclusive pathways into port related industries and the connections between our maritime operations and environment and sustainability programming. Feel free to edit down. Let me know if you need anything else. </a:t>
            </a:r>
          </a:p>
        </p188:txBody>
      </p188:reply>
      <p188:reply id="{96F3DC91-2F16-4930-9EC8-A0F11DA9CD70}" authorId="{DCBA478A-2CFA-0F9F-EBB4-217CD0E4A0E6}" created="2023-05-05T15:40:47.608">
        <p188:txBody>
          <a:bodyPr/>
          <a:lstStyle/>
          <a:p>
            <a:r>
              <a:rPr lang="en-US"/>
              <a:t>Looks super thank you!</a:t>
            </a:r>
          </a:p>
        </p188:txBody>
      </p188:reply>
    </p188:replyLst>
    <p188:txBody>
      <a:bodyPr/>
      <a:lstStyle/>
      <a:p>
        <a:r>
          <a:rPr lang="en-US"/>
          <a:t>[@Gregory, Andy] and [@Thomas, Peaches]   can you also review this slide for talking points on Duwamish Hub activities and job fairs? </a:t>
        </a:r>
      </a:p>
    </p188:txBody>
  </p188:cm>
</p188:cmLst>
</file>

<file path=ppt/comments/modernComment_7FA3593C_BDA5E5C6.xml><?xml version="1.0" encoding="utf-8"?>
<p188:cmLst xmlns:a="http://schemas.openxmlformats.org/drawingml/2006/main" xmlns:r="http://schemas.openxmlformats.org/officeDocument/2006/relationships" xmlns:p188="http://schemas.microsoft.com/office/powerpoint/2018/8/main">
  <p188:cm id="{16645A7C-8F61-4772-BCAE-71AB7BE2F94D}" authorId="{74E8408F-BB1D-A532-F8BE-FCA2A7A53DDC}" status="resolved" created="2023-10-23T20:51:49.446" complete="100000">
    <pc:sldMkLst xmlns:pc="http://schemas.microsoft.com/office/powerpoint/2013/main/command">
      <pc:docMk/>
      <pc:sldMk cId="3181766086" sldId="2141411644"/>
    </pc:sldMkLst>
    <p188:replyLst>
      <p188:reply id="{84BB821B-4BFE-4AAC-9272-B86E21D6D6A9}" authorId="{382D3FE7-BC1C-2186-9312-3D358AF521E2}" created="2023-10-23T20:56:31.079">
        <p188:txBody>
          <a:bodyPr/>
          <a:lstStyle/>
          <a:p>
            <a:r>
              <a:rPr lang="en-US"/>
              <a:t>[@Zupan, Kelly]  can we change the title of your chart to just Commercial Fishing? </a:t>
            </a:r>
          </a:p>
        </p188:txBody>
      </p188:reply>
      <p188:reply id="{112EF556-41BA-4358-BE86-6756C93A4755}" authorId="{2051C811-D19D-479D-4ABA-7D630C15CA84}" created="2023-10-23T22:52:26.526">
        <p188:txBody>
          <a:bodyPr/>
          <a:lstStyle/>
          <a:p>
            <a:r>
              <a:rPr lang="en-US"/>
              <a:t>[@Donnelly, Devlin] [@Roeder, Kathy] Yes.  Maybe include a small footnote that it "includes both Elliott Bay Fishing &amp; Commerci8al and Ship Canal Fishing &amp; Commercial."</a:t>
            </a:r>
          </a:p>
        </p188:txBody>
      </p188:reply>
      <p188:reply id="{EA689542-CC72-4353-BD86-F0AF4365741A}" authorId="{382D3FE7-BC1C-2186-9312-3D358AF521E2}" created="2023-10-23T22:58:59.917">
        <p188:txBody>
          <a:bodyPr/>
          <a:lstStyle/>
          <a:p>
            <a:r>
              <a:rPr lang="en-US"/>
              <a:t>Perfect! Thanks Kelly!</a:t>
            </a:r>
          </a:p>
        </p188:txBody>
      </p188:reply>
    </p188:replyLst>
    <p188:txBody>
      <a:bodyPr/>
      <a:lstStyle/>
      <a:p>
        <a:r>
          <a:rPr lang="en-US"/>
          <a:t>[@Donnelly, Devlin] what does "Fishing &amp; Commercial" mean...it's kind of a confusing description)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B312524B-D258-40AD-BD4C-7D47E87DC8BB}" type="datetimeFigureOut">
              <a:rPr lang="en-US" smtClean="0"/>
              <a:t>11/7/2023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BE9A9968-EB56-49B1-AE44-01515C00B714}" type="slidenum">
              <a:rPr lang="en-US" smtClean="0"/>
              <a:t>‹#›</a:t>
            </a:fld>
            <a:endParaRPr lang="en-US"/>
          </a:p>
        </p:txBody>
      </p:sp>
    </p:spTree>
    <p:extLst>
      <p:ext uri="{BB962C8B-B14F-4D97-AF65-F5344CB8AC3E}">
        <p14:creationId xmlns:p14="http://schemas.microsoft.com/office/powerpoint/2010/main" val="23060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Eugene for the introduction.</a:t>
            </a:r>
          </a:p>
        </p:txBody>
      </p:sp>
      <p:sp>
        <p:nvSpPr>
          <p:cNvPr id="4" name="Slide Number Placeholder 3"/>
          <p:cNvSpPr>
            <a:spLocks noGrp="1"/>
          </p:cNvSpPr>
          <p:nvPr>
            <p:ph type="sldNum" sz="quarter" idx="5"/>
          </p:nvPr>
        </p:nvSpPr>
        <p:spPr/>
        <p:txBody>
          <a:bodyPr/>
          <a:lstStyle/>
          <a:p>
            <a:fld id="{3698E3EA-1B01-46E0-9443-FC45F8C3388E}" type="slidenum">
              <a:rPr lang="en-US" smtClean="0"/>
              <a:t>1</a:t>
            </a:fld>
            <a:endParaRPr lang="en-US"/>
          </a:p>
        </p:txBody>
      </p:sp>
    </p:spTree>
    <p:extLst>
      <p:ext uri="{BB962C8B-B14F-4D97-AF65-F5344CB8AC3E}">
        <p14:creationId xmlns:p14="http://schemas.microsoft.com/office/powerpoint/2010/main" val="283085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But we know that electrification will not work for every industry, and in every application.</a:t>
            </a:r>
          </a:p>
          <a:p>
            <a:endParaRPr lang="en-US" sz="1400">
              <a:cs typeface="Calibri"/>
            </a:endParaRPr>
          </a:p>
          <a:p>
            <a:r>
              <a:rPr lang="en-US" sz="1400">
                <a:cs typeface="Calibri"/>
              </a:rPr>
              <a:t>Which is one reason the Port of Seattle is involved in two Green Corridor projects – where we are working intensively with industries to explore the feasibility of decarbonizing a several routes. </a:t>
            </a:r>
          </a:p>
          <a:p>
            <a:endParaRPr lang="en-US" sz="1400">
              <a:cs typeface="Calibri"/>
            </a:endParaRPr>
          </a:p>
          <a:p>
            <a:r>
              <a:rPr lang="en-US" sz="1400">
                <a:cs typeface="Calibri"/>
              </a:rPr>
              <a:t>Our cruise-led Pacific Northwest to Alaska Green Corridor is looking at fuel pathways and strategies for decarbonizing a passenger cruise route. </a:t>
            </a:r>
          </a:p>
          <a:p>
            <a:endParaRPr lang="en-US" sz="1400">
              <a:cs typeface="Calibri"/>
            </a:endParaRPr>
          </a:p>
          <a:p>
            <a:r>
              <a:rPr lang="en-US" sz="1400">
                <a:cs typeface="Calibri"/>
              </a:rPr>
              <a:t>With the Seaport Alliance we are supporting a cargo-led Green Corridor to Busan South Korea.  </a:t>
            </a:r>
          </a:p>
          <a:p>
            <a:endParaRPr lang="en-US" sz="1400">
              <a:cs typeface="Calibri"/>
            </a:endParaRPr>
          </a:p>
          <a:p>
            <a:r>
              <a:rPr lang="en-US" sz="1400">
                <a:cs typeface="Calibri"/>
              </a:rPr>
              <a:t>Along the way we are learning which fuel pathways and infrastructure will be critical to supporting clean maritime operations...and preparing to apply those lessons to other industries in our harbor.  </a:t>
            </a:r>
          </a:p>
          <a:p>
            <a:endParaRPr lang="en-US" sz="14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698E3EA-1B01-46E0-9443-FC45F8C3388E}" type="slidenum">
              <a:rPr lang="en-US" smtClean="0"/>
              <a:t>10</a:t>
            </a:fld>
            <a:endParaRPr lang="en-US"/>
          </a:p>
        </p:txBody>
      </p:sp>
    </p:spTree>
    <p:extLst>
      <p:ext uri="{BB962C8B-B14F-4D97-AF65-F5344CB8AC3E}">
        <p14:creationId xmlns:p14="http://schemas.microsoft.com/office/powerpoint/2010/main" val="4143548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this is a little cartoon we made to illustrate the unique moment we are in right now. </a:t>
            </a:r>
          </a:p>
          <a:p>
            <a:endParaRPr lang="en-US"/>
          </a:p>
          <a:p>
            <a:r>
              <a:rPr lang="en-US"/>
              <a:t>Up on the diving board are some of our Port-related industries…shipping, trucking, and aviation. </a:t>
            </a:r>
          </a:p>
          <a:p>
            <a:endParaRPr lang="en-US"/>
          </a:p>
          <a:p>
            <a:r>
              <a:rPr lang="en-US"/>
              <a:t>And way down below are some tiny pools of clean fuel.  </a:t>
            </a:r>
          </a:p>
          <a:p>
            <a:endParaRPr lang="en-US"/>
          </a:p>
          <a:p>
            <a:r>
              <a:rPr lang="en-US"/>
              <a:t>The reality is while we are closer to clean fuels today than we were even just a few years ago…</a:t>
            </a:r>
          </a:p>
          <a:p>
            <a:endParaRPr lang="en-US"/>
          </a:p>
          <a:p>
            <a:r>
              <a:rPr lang="en-US"/>
              <a:t>Across our industries we still have questions about the right fuels for the future…</a:t>
            </a:r>
          </a:p>
          <a:p>
            <a:endParaRPr lang="en-US"/>
          </a:p>
          <a:p>
            <a:r>
              <a:rPr lang="en-US"/>
              <a:t>We do not have the supply we will need …</a:t>
            </a:r>
          </a:p>
          <a:p>
            <a:endParaRPr lang="en-US"/>
          </a:p>
          <a:p>
            <a:r>
              <a:rPr lang="en-US"/>
              <a:t>Solutions like electrification will require more energy than we have available today and are not feasible for every industry.  </a:t>
            </a:r>
          </a:p>
          <a:p>
            <a:endParaRPr lang="en-US"/>
          </a:p>
          <a:p>
            <a:r>
              <a:rPr lang="en-US"/>
              <a:t>So it does feel a little bit like we are standing at the edge of the high dive, making a commitment to jump, with less certainty than we want.  </a:t>
            </a:r>
          </a:p>
        </p:txBody>
      </p:sp>
      <p:sp>
        <p:nvSpPr>
          <p:cNvPr id="4" name="Slide Number Placeholder 3"/>
          <p:cNvSpPr>
            <a:spLocks noGrp="1"/>
          </p:cNvSpPr>
          <p:nvPr>
            <p:ph type="sldNum" sz="quarter" idx="5"/>
          </p:nvPr>
        </p:nvSpPr>
        <p:spPr/>
        <p:txBody>
          <a:bodyPr/>
          <a:lstStyle/>
          <a:p>
            <a:fld id="{BE9A9968-EB56-49B1-AE44-01515C00B714}" type="slidenum">
              <a:rPr lang="en-US" smtClean="0"/>
              <a:t>11</a:t>
            </a:fld>
            <a:endParaRPr lang="en-US"/>
          </a:p>
        </p:txBody>
      </p:sp>
    </p:spTree>
    <p:extLst>
      <p:ext uri="{BB962C8B-B14F-4D97-AF65-F5344CB8AC3E}">
        <p14:creationId xmlns:p14="http://schemas.microsoft.com/office/powerpoint/2010/main" val="300053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is why the Port places so much emphasis on lining up the incentives, grants, and other advocacy tools that will make that transition easier and faster. </a:t>
            </a:r>
          </a:p>
          <a:p>
            <a:endParaRPr lang="en-US"/>
          </a:p>
          <a:p>
            <a:r>
              <a:rPr lang="en-US"/>
              <a:t>Industry does not have to do this alone. </a:t>
            </a:r>
          </a:p>
          <a:p>
            <a:endParaRPr lang="en-US"/>
          </a:p>
          <a:p>
            <a:r>
              <a:rPr lang="en-US"/>
              <a:t>For example, just last month we received some exciting news that Washington state will receive Department of Energy funding for a new hydrogen hub. </a:t>
            </a:r>
          </a:p>
          <a:p>
            <a:endParaRPr lang="en-US"/>
          </a:p>
          <a:p>
            <a:r>
              <a:rPr lang="en-US"/>
              <a:t>The Port of Seattle supported this hub through a project proposal by the Northwest Seaport Alliance. </a:t>
            </a:r>
          </a:p>
          <a:p>
            <a:endParaRPr lang="en-US">
              <a:cs typeface="Calibri"/>
            </a:endParaRPr>
          </a:p>
          <a:p>
            <a:r>
              <a:rPr lang="en-US">
                <a:cs typeface="Calibri"/>
              </a:rPr>
              <a:t>We expect that hydrogen will play some role in the future of a decarbonized Port, and our Port was already beginning to explore this future with Seattle City Light and others.</a:t>
            </a:r>
          </a:p>
          <a:p>
            <a:endParaRPr lang="en-US">
              <a:cs typeface="Calibri"/>
            </a:endParaRPr>
          </a:p>
          <a:p>
            <a:r>
              <a:rPr lang="en-US">
                <a:cs typeface="Calibri"/>
              </a:rPr>
              <a:t>Transitioning to a clean energy economy is one of the greatest challenges of our time.  </a:t>
            </a:r>
          </a:p>
          <a:p>
            <a:endParaRPr lang="en-US">
              <a:cs typeface="Calibri"/>
            </a:endParaRPr>
          </a:p>
          <a:p>
            <a:r>
              <a:rPr lang="en-US">
                <a:cs typeface="Calibri"/>
              </a:rPr>
              <a:t>It’s also a major opportunity for establishing new industries here in Washington to support engineering, manufacturing, logistics, and implementation of low-carbon solutions and efficiency measures for the way you work today.  </a:t>
            </a:r>
          </a:p>
          <a:p>
            <a:endParaRPr lang="en-US"/>
          </a:p>
        </p:txBody>
      </p:sp>
      <p:sp>
        <p:nvSpPr>
          <p:cNvPr id="4" name="Slide Number Placeholder 3"/>
          <p:cNvSpPr>
            <a:spLocks noGrp="1"/>
          </p:cNvSpPr>
          <p:nvPr>
            <p:ph type="sldNum" sz="quarter" idx="5"/>
          </p:nvPr>
        </p:nvSpPr>
        <p:spPr/>
        <p:txBody>
          <a:bodyPr/>
          <a:lstStyle/>
          <a:p>
            <a:fld id="{BE9A9968-EB56-49B1-AE44-01515C00B714}" type="slidenum">
              <a:rPr lang="en-US" smtClean="0"/>
              <a:t>12</a:t>
            </a:fld>
            <a:endParaRPr lang="en-US"/>
          </a:p>
        </p:txBody>
      </p:sp>
    </p:spTree>
    <p:extLst>
      <p:ext uri="{BB962C8B-B14F-4D97-AF65-F5344CB8AC3E}">
        <p14:creationId xmlns:p14="http://schemas.microsoft.com/office/powerpoint/2010/main" val="246672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Getting there requires a trained and motivated workforce, and we are determined to be innovative in our work to recruit new leaders into maritime. </a:t>
            </a:r>
            <a:br>
              <a:rPr lang="en-US">
                <a:cs typeface="+mn-lt"/>
              </a:rPr>
            </a:br>
            <a:endParaRPr lang="en-US">
              <a:cs typeface="Calibri"/>
            </a:endParaRPr>
          </a:p>
          <a:p>
            <a:r>
              <a:rPr lang="en-US" b="0">
                <a:cs typeface="Calibri"/>
              </a:rPr>
              <a:t>This year we worked with the Propeller </a:t>
            </a:r>
            <a:r>
              <a:rPr lang="en-US">
                <a:cs typeface="Calibri"/>
              </a:rPr>
              <a:t>Club</a:t>
            </a:r>
            <a:r>
              <a:rPr lang="en-US" b="0">
                <a:cs typeface="Calibri"/>
              </a:rPr>
              <a:t> to create “real mariner” playing cards, which we are using as recruitment flyers at community events.</a:t>
            </a:r>
            <a:r>
              <a:rPr lang="en-US">
                <a:cs typeface="Calibri"/>
              </a:rPr>
              <a:t>  </a:t>
            </a:r>
            <a:br>
              <a:rPr lang="en-US">
                <a:cs typeface="+mn-lt"/>
              </a:rPr>
            </a:br>
            <a:endParaRPr lang="en-US" b="0">
              <a:cs typeface="Calibri"/>
            </a:endParaRPr>
          </a:p>
          <a:p>
            <a:r>
              <a:rPr lang="en-US" b="0">
                <a:cs typeface="Calibri"/>
              </a:rPr>
              <a:t>Right now we have about 25 businesses supporting this campaign, along with the City of Seattle and Washington state ferries.</a:t>
            </a:r>
            <a:r>
              <a:rPr lang="en-US">
                <a:cs typeface="Calibri"/>
              </a:rPr>
              <a:t>  </a:t>
            </a:r>
          </a:p>
          <a:p>
            <a:endParaRPr lang="en-US">
              <a:cs typeface="Calibri"/>
            </a:endParaRPr>
          </a:p>
          <a:p>
            <a:r>
              <a:rPr lang="en-US">
                <a:cs typeface="Calibri"/>
              </a:rPr>
              <a:t>The Maritime Works campaign has been a huge success this year, thank you to Ken Saunderson and Anne Avery for your leadership on this work.   </a:t>
            </a:r>
            <a:br>
              <a:rPr lang="en-US">
                <a:cs typeface="+mn-lt"/>
              </a:rPr>
            </a:br>
            <a:endParaRPr lang="en-US" b="0">
              <a:cs typeface="Calibri"/>
            </a:endParaRPr>
          </a:p>
          <a:p>
            <a:r>
              <a:rPr lang="en-US" b="0">
                <a:cs typeface="Calibri"/>
              </a:rPr>
              <a:t>We obviously need more partners and would like to see more of the industry involved.</a:t>
            </a:r>
            <a:r>
              <a:rPr lang="en-US">
                <a:cs typeface="Calibri"/>
              </a:rPr>
              <a:t>  </a:t>
            </a:r>
            <a:br>
              <a:rPr lang="en-US">
                <a:cs typeface="+mn-lt"/>
              </a:rPr>
            </a:br>
            <a:endParaRPr lang="en-US" b="0">
              <a:cs typeface="Calibri"/>
            </a:endParaRPr>
          </a:p>
          <a:p>
            <a:r>
              <a:rPr lang="en-US" b="0">
                <a:cs typeface="Calibri"/>
              </a:rPr>
              <a:t>Last year we doubled our investment in the Youth Career Launch.</a:t>
            </a:r>
            <a:r>
              <a:rPr lang="en-US">
                <a:cs typeface="Calibri"/>
              </a:rPr>
              <a:t> </a:t>
            </a:r>
            <a:r>
              <a:rPr lang="en-US" b="0">
                <a:cs typeface="Calibri"/>
              </a:rPr>
              <a:t> We are underway with </a:t>
            </a:r>
            <a:r>
              <a:rPr lang="en-US" b="0"/>
              <a:t>partnerships through the Urban League</a:t>
            </a:r>
            <a:r>
              <a:rPr lang="en-US"/>
              <a:t> and Washington</a:t>
            </a:r>
            <a:r>
              <a:rPr lang="en-US" b="0"/>
              <a:t> Maritime Blue</a:t>
            </a:r>
            <a:r>
              <a:rPr lang="en-US"/>
              <a:t>.  </a:t>
            </a:r>
            <a:br>
              <a:rPr lang="en-US">
                <a:cs typeface="+mn-lt"/>
              </a:rPr>
            </a:br>
            <a:endParaRPr lang="en-US" b="0">
              <a:cs typeface="Calibri"/>
            </a:endParaRPr>
          </a:p>
          <a:p>
            <a:r>
              <a:rPr lang="en-US" b="0"/>
              <a:t>We hosted three roundtables this year with employers to recruit for that program and make it work better for you.</a:t>
            </a:r>
            <a:r>
              <a:rPr lang="en-US"/>
              <a:t> </a:t>
            </a:r>
            <a:r>
              <a:rPr lang="en-US" b="0"/>
              <a:t> Thank you to those who attended…if you did not…please see Andy Gregory – he’s going to make sure you attend the next one!</a:t>
            </a:r>
            <a:r>
              <a:rPr lang="en-US"/>
              <a:t>  </a:t>
            </a:r>
            <a:endParaRPr lang="en-US">
              <a:cs typeface="Calibri"/>
            </a:endParaRPr>
          </a:p>
          <a:p>
            <a:pPr marL="171450" indent="-171450">
              <a:buFont typeface="Arial" panose="020B0604020202020204" pitchFamily="34" charset="0"/>
              <a:buChar char="•"/>
            </a:pPr>
            <a:endParaRPr lang="en-US">
              <a:cs typeface="+mn-lt"/>
            </a:endParaRPr>
          </a:p>
          <a:p>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BE9A9968-EB56-49B1-AE44-01515C00B714}" type="slidenum">
              <a:rPr lang="en-US" smtClean="0"/>
              <a:t>13</a:t>
            </a:fld>
            <a:endParaRPr lang="en-US"/>
          </a:p>
        </p:txBody>
      </p:sp>
    </p:spTree>
    <p:extLst>
      <p:ext uri="{BB962C8B-B14F-4D97-AF65-F5344CB8AC3E}">
        <p14:creationId xmlns:p14="http://schemas.microsoft.com/office/powerpoint/2010/main" val="48411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for the opportunity today to be here today.</a:t>
            </a:r>
          </a:p>
          <a:p>
            <a:endParaRPr lang="en-US">
              <a:cs typeface="Calibri"/>
            </a:endParaRPr>
          </a:p>
          <a:p>
            <a:r>
              <a:rPr lang="en-US">
                <a:cs typeface="Calibri"/>
              </a:rPr>
              <a:t>While the economy keeps throwing us curve balls, we have a century-old strategy for success. </a:t>
            </a:r>
          </a:p>
          <a:p>
            <a:endParaRPr lang="en-US">
              <a:cs typeface="Calibri"/>
            </a:endParaRPr>
          </a:p>
          <a:p>
            <a:pPr marL="171450" indent="-171450">
              <a:buFont typeface="Arial" panose="020B0604020202020204" pitchFamily="34" charset="0"/>
              <a:buChar char="•"/>
            </a:pPr>
            <a:r>
              <a:rPr lang="en-US">
                <a:cs typeface="Calibri"/>
              </a:rPr>
              <a:t>Support our diversified working waterfront with the space and infrastructure you need to succeed. </a:t>
            </a:r>
          </a:p>
          <a:p>
            <a:pPr marL="171450" indent="-171450">
              <a:buFont typeface="Arial,Sans-Serif" panose="020B0604020202020204" pitchFamily="34" charset="0"/>
              <a:buChar char="•"/>
            </a:pPr>
            <a:endParaRPr lang="en-US">
              <a:cs typeface="+mn-lt"/>
            </a:endParaRPr>
          </a:p>
          <a:p>
            <a:pPr marL="171450" indent="-171450">
              <a:buFont typeface="Arial,Sans-Serif" panose="020B0604020202020204" pitchFamily="34" charset="0"/>
              <a:buChar char="•"/>
            </a:pPr>
            <a:r>
              <a:rPr lang="en-US"/>
              <a:t>Create opportunities for all as we work. </a:t>
            </a:r>
            <a:br>
              <a:rPr lang="en-US">
                <a:cs typeface="+mn-lt"/>
              </a:rPr>
            </a:br>
            <a:endParaRPr lang="en-US">
              <a:cs typeface="+mn-lt"/>
            </a:endParaRPr>
          </a:p>
          <a:p>
            <a:pPr marL="171450" indent="-171450">
              <a:buFont typeface="Arial" panose="020B0604020202020204" pitchFamily="34" charset="0"/>
              <a:buChar char="•"/>
            </a:pPr>
            <a:r>
              <a:rPr lang="en-US">
                <a:cs typeface="Calibri"/>
              </a:rPr>
              <a:t>Make big bets and build the Port of the future.  </a:t>
            </a:r>
          </a:p>
          <a:p>
            <a:endParaRPr lang="en-US">
              <a:cs typeface="Calibri"/>
            </a:endParaRPr>
          </a:p>
          <a:p>
            <a:r>
              <a:rPr lang="en-US">
                <a:cs typeface="Calibri"/>
              </a:rPr>
              <a:t>This is how we continue to position ourselves in a dynamic global economy.  </a:t>
            </a:r>
          </a:p>
          <a:p>
            <a:endParaRPr lang="en-US">
              <a:cs typeface="Calibri"/>
            </a:endParaRPr>
          </a:p>
          <a:p>
            <a:r>
              <a:rPr lang="en-US">
                <a:cs typeface="Calibri"/>
              </a:rPr>
              <a:t>We are lucky that we have partners across Washington who believe in this vision.</a:t>
            </a:r>
          </a:p>
          <a:p>
            <a:endParaRPr lang="en-US">
              <a:cs typeface="Calibri"/>
            </a:endParaRPr>
          </a:p>
          <a:p>
            <a:r>
              <a:rPr lang="en-US">
                <a:cs typeface="Calibri"/>
              </a:rPr>
              <a:t>We are so grateful to all of the leaders in this room for prioritizing the maritime, logistics, and trade economy as part of your growth strategy for Seattle.</a:t>
            </a:r>
          </a:p>
          <a:p>
            <a:endParaRPr lang="en-US">
              <a:cs typeface="Calibri"/>
            </a:endParaRPr>
          </a:p>
          <a:p>
            <a:r>
              <a:rPr lang="en-US">
                <a:cs typeface="Calibri"/>
              </a:rPr>
              <a:t>Thank you!</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A7DB0A4-0145-4DAE-AD61-1B50EC4B107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4481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self, why you are happy to be there today </a:t>
            </a:r>
          </a:p>
          <a:p>
            <a:endParaRPr lang="en-US">
              <a:cs typeface="Calibri"/>
            </a:endParaRPr>
          </a:p>
          <a:p>
            <a:r>
              <a:rPr lang="en-US">
                <a:cs typeface="Calibri"/>
              </a:rPr>
              <a:t>With a mission to create economic opportunity in King County through trade, travel, and commerce I can think of no better place to start my day than with the maritime industry.</a:t>
            </a:r>
          </a:p>
          <a:p>
            <a:endParaRPr lang="en-US">
              <a:cs typeface="Calibri"/>
            </a:endParaRPr>
          </a:p>
          <a:p>
            <a:r>
              <a:rPr lang="en-US">
                <a:cs typeface="Calibri"/>
              </a:rPr>
              <a:t>Maritime industries have proven for more than a century that you stand at the center of our local economy and can be leaders around the world.  </a:t>
            </a:r>
          </a:p>
          <a:p>
            <a:endParaRPr lang="en-US">
              <a:cs typeface="Calibri"/>
            </a:endParaRPr>
          </a:p>
          <a:p>
            <a:r>
              <a:rPr lang="en-US">
                <a:cs typeface="Calibri"/>
              </a:rPr>
              <a:t>One of the things I enjoy about the Port is highlighting the power of a maritime career. </a:t>
            </a:r>
          </a:p>
          <a:p>
            <a:endParaRPr lang="en-US">
              <a:cs typeface="Calibri"/>
            </a:endParaRPr>
          </a:p>
          <a:p>
            <a:r>
              <a:rPr lang="en-US">
                <a:cs typeface="Calibri"/>
              </a:rPr>
              <a:t>For example…this picture with Joshua Berger and Congressman Adam Smith and participants at Maritime Blue.</a:t>
            </a:r>
          </a:p>
          <a:p>
            <a:endParaRPr lang="en-US">
              <a:cs typeface="Calibri"/>
            </a:endParaRPr>
          </a:p>
          <a:p>
            <a:r>
              <a:rPr lang="en-US">
                <a:cs typeface="Calibri"/>
              </a:rPr>
              <a:t>Because the reality is that economic opportunities in maritime are everywhere.</a:t>
            </a:r>
          </a:p>
        </p:txBody>
      </p:sp>
      <p:sp>
        <p:nvSpPr>
          <p:cNvPr id="4" name="Slide Number Placeholder 3"/>
          <p:cNvSpPr>
            <a:spLocks noGrp="1"/>
          </p:cNvSpPr>
          <p:nvPr>
            <p:ph type="sldNum" sz="quarter" idx="5"/>
          </p:nvPr>
        </p:nvSpPr>
        <p:spPr/>
        <p:txBody>
          <a:bodyPr/>
          <a:lstStyle/>
          <a:p>
            <a:fld id="{BE9A9968-EB56-49B1-AE44-01515C00B714}" type="slidenum">
              <a:rPr lang="en-US" smtClean="0"/>
              <a:t>2</a:t>
            </a:fld>
            <a:endParaRPr lang="en-US"/>
          </a:p>
        </p:txBody>
      </p:sp>
    </p:spTree>
    <p:extLst>
      <p:ext uri="{BB962C8B-B14F-4D97-AF65-F5344CB8AC3E}">
        <p14:creationId xmlns:p14="http://schemas.microsoft.com/office/powerpoint/2010/main" val="379468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ea typeface="Calibri" panose="020F0502020204030204" pitchFamily="34" charset="0"/>
                <a:cs typeface="Times New Roman"/>
              </a:rPr>
              <a:t>And we’re working to keep it that way!</a:t>
            </a:r>
          </a:p>
          <a:p>
            <a:endParaRPr lang="en-US">
              <a:latin typeface="Times New Roman"/>
              <a:ea typeface="Calibri" panose="020F0502020204030204" pitchFamily="34" charset="0"/>
              <a:cs typeface="Times New Roman"/>
            </a:endParaRPr>
          </a:p>
          <a:p>
            <a:r>
              <a:rPr lang="en-US">
                <a:latin typeface="Times New Roman"/>
                <a:ea typeface="Calibri" panose="020F0502020204030204" pitchFamily="34" charset="0"/>
                <a:cs typeface="Times New Roman"/>
              </a:rPr>
              <a:t>One of the reasons the Port has been a driver of economic opportunity for more than 100 years is our diversified lines of business.  </a:t>
            </a:r>
            <a:endParaRPr lang="en-US"/>
          </a:p>
          <a:p>
            <a:endParaRPr lang="en-US">
              <a:latin typeface="Times New Roman"/>
              <a:ea typeface="Calibri" panose="020F0502020204030204" pitchFamily="34" charset="0"/>
              <a:cs typeface="Times New Roman"/>
            </a:endParaRPr>
          </a:p>
          <a:p>
            <a:r>
              <a:rPr lang="en-US">
                <a:latin typeface="Times New Roman"/>
                <a:ea typeface="Calibri" panose="020F0502020204030204" pitchFamily="34" charset="0"/>
                <a:cs typeface="Times New Roman"/>
              </a:rPr>
              <a:t>This is just on the maritime side, never mind adding in the airport.  </a:t>
            </a:r>
            <a:endParaRPr lang="en-US"/>
          </a:p>
          <a:p>
            <a:endParaRPr lang="en-US">
              <a:latin typeface="Times New Roman"/>
              <a:ea typeface="Calibri" panose="020F0502020204030204" pitchFamily="34" charset="0"/>
              <a:cs typeface="Times New Roman"/>
            </a:endParaRPr>
          </a:p>
          <a:p>
            <a:r>
              <a:rPr lang="en-US">
                <a:latin typeface="Times New Roman"/>
                <a:cs typeface="Times New Roman"/>
              </a:rPr>
              <a:t>The value of diversification came into sharp focus during the pandemic, when container cargo surged, and commercial fishing stayed strong, while cruise lost an entire season. </a:t>
            </a:r>
            <a:endParaRPr lang="en-US"/>
          </a:p>
          <a:p>
            <a:endParaRPr lang="en-US">
              <a:latin typeface="Times New Roman"/>
              <a:cs typeface="Times New Roman"/>
            </a:endParaRPr>
          </a:p>
          <a:p>
            <a:r>
              <a:rPr lang="en-US">
                <a:latin typeface="Times New Roman"/>
                <a:cs typeface="Times New Roman"/>
              </a:rPr>
              <a:t>But these businesses are never static.  For example, cruise came back stronger than ever before, and in fact, we just ended last week the largest cruise season in our history, serving more than 1.7 million revenue passengers, or 850,000 individual tourists.  </a:t>
            </a:r>
          </a:p>
          <a:p>
            <a:endParaRPr lang="en-US">
              <a:latin typeface="Times New Roman"/>
              <a:cs typeface="Times New Roman"/>
            </a:endParaRPr>
          </a:p>
          <a:p>
            <a:r>
              <a:rPr lang="en-US">
                <a:latin typeface="Times New Roman"/>
                <a:cs typeface="Times New Roman"/>
              </a:rPr>
              <a:t>We always have new circumstances and challenges, whether they are related to climate change or access to capital or the rising cost of energy...</a:t>
            </a:r>
          </a:p>
          <a:p>
            <a:endParaRPr lang="en-US">
              <a:latin typeface="Times New Roman"/>
              <a:cs typeface="Times New Roman"/>
            </a:endParaRPr>
          </a:p>
          <a:p>
            <a:r>
              <a:rPr lang="en-US">
                <a:latin typeface="Times New Roman"/>
                <a:cs typeface="Times New Roman"/>
              </a:rPr>
              <a:t>Two lessons that we truly take to heart based on more than a century of experience, is that maintaining a diversified working waterfront is key to your and our long-term success, and that innovation and development are the fastest way through challenging times. </a:t>
            </a:r>
          </a:p>
          <a:p>
            <a:endParaRPr lang="en-US">
              <a:latin typeface="Times New Roman"/>
              <a:cs typeface="Times New Roman"/>
            </a:endParaRPr>
          </a:p>
          <a:p>
            <a:endParaRPr lang="en-US">
              <a:latin typeface="Times New Roman"/>
              <a:cs typeface="Times New Roman"/>
            </a:endParaRPr>
          </a:p>
          <a:p>
            <a:endParaRPr lang="en-US">
              <a:cs typeface="Calibri"/>
            </a:endParaRPr>
          </a:p>
        </p:txBody>
      </p:sp>
      <p:sp>
        <p:nvSpPr>
          <p:cNvPr id="4" name="Slide Number Placeholder 3"/>
          <p:cNvSpPr>
            <a:spLocks noGrp="1"/>
          </p:cNvSpPr>
          <p:nvPr>
            <p:ph type="sldNum" sz="quarter" idx="5"/>
          </p:nvPr>
        </p:nvSpPr>
        <p:spPr/>
        <p:txBody>
          <a:bodyPr/>
          <a:lstStyle/>
          <a:p>
            <a:fld id="{157F9DE0-56D8-4489-AAD9-1371E75940AB}" type="slidenum">
              <a:rPr lang="en-US" smtClean="0"/>
              <a:t>3</a:t>
            </a:fld>
            <a:endParaRPr lang="en-US"/>
          </a:p>
        </p:txBody>
      </p:sp>
    </p:spTree>
    <p:extLst>
      <p:ext uri="{BB962C8B-B14F-4D97-AF65-F5344CB8AC3E}">
        <p14:creationId xmlns:p14="http://schemas.microsoft.com/office/powerpoint/2010/main" val="189264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That emphasis on development continues in 2024.  </a:t>
            </a:r>
          </a:p>
          <a:p>
            <a:endParaRPr lang="en-US">
              <a:cs typeface="Calibri"/>
            </a:endParaRPr>
          </a:p>
          <a:p>
            <a:r>
              <a:rPr lang="en-US">
                <a:cs typeface="Calibri"/>
              </a:rPr>
              <a:t>Later this month the Commission will vote on the Port's annual budget and five year capital plan. </a:t>
            </a:r>
            <a:endParaRPr lang="en-US"/>
          </a:p>
          <a:p>
            <a:endParaRPr lang="en-US">
              <a:cs typeface="Calibri"/>
            </a:endParaRPr>
          </a:p>
          <a:p>
            <a:r>
              <a:rPr lang="en-US">
                <a:cs typeface="Calibri"/>
              </a:rPr>
              <a:t>You're looking at our plans for the next five years of investing in maritime.</a:t>
            </a:r>
            <a:endParaRPr lang="en-US"/>
          </a:p>
          <a:p>
            <a:endParaRPr lang="en-US">
              <a:cs typeface="Calibri"/>
            </a:endParaRPr>
          </a:p>
          <a:p>
            <a:r>
              <a:rPr lang="en-US">
                <a:cs typeface="Calibri"/>
              </a:rPr>
              <a:t>Commercial fishing is the largest category of our capital spending in maritime, which reflects the importance of this industry on the success of the Port, and the regional economy. </a:t>
            </a:r>
            <a:endParaRPr lang="en-US"/>
          </a:p>
        </p:txBody>
      </p:sp>
      <p:sp>
        <p:nvSpPr>
          <p:cNvPr id="4" name="Slide Number Placeholder 3"/>
          <p:cNvSpPr>
            <a:spLocks noGrp="1"/>
          </p:cNvSpPr>
          <p:nvPr>
            <p:ph type="sldNum" sz="quarter" idx="5"/>
          </p:nvPr>
        </p:nvSpPr>
        <p:spPr/>
        <p:txBody>
          <a:bodyPr/>
          <a:lstStyle/>
          <a:p>
            <a:fld id="{BE9A9968-EB56-49B1-AE44-01515C00B714}" type="slidenum">
              <a:rPr lang="en-US" smtClean="0"/>
              <a:t>4</a:t>
            </a:fld>
            <a:endParaRPr lang="en-US"/>
          </a:p>
        </p:txBody>
      </p:sp>
    </p:spTree>
    <p:extLst>
      <p:ext uri="{BB962C8B-B14F-4D97-AF65-F5344CB8AC3E}">
        <p14:creationId xmlns:p14="http://schemas.microsoft.com/office/powerpoint/2010/main" val="83769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79926"/>
            <a:ext cx="5619750" cy="4829175"/>
          </a:xfrm>
        </p:spPr>
        <p:txBody>
          <a:bodyPr/>
          <a:lstStyle/>
          <a:p>
            <a:r>
              <a:rPr lang="en-US"/>
              <a:t>Improvements at Terminal 91 make up a major share of our plan.  </a:t>
            </a:r>
          </a:p>
          <a:p>
            <a:endParaRPr lang="en-US"/>
          </a:p>
          <a:p>
            <a:r>
              <a:rPr lang="en-US"/>
              <a:t>One example of that commitment is the moorage project underway to upgrade Berths 6 &amp; 8.  </a:t>
            </a:r>
            <a:endParaRPr lang="en-US">
              <a:cs typeface="Calibri"/>
            </a:endParaRPr>
          </a:p>
          <a:p>
            <a:pPr>
              <a:defRPr/>
            </a:pPr>
            <a:endParaRPr lang="en-US"/>
          </a:p>
          <a:p>
            <a:pPr>
              <a:defRPr/>
            </a:pPr>
            <a:r>
              <a:rPr lang="en-US"/>
              <a:t>The $76 million project returns 800’ of berth space to Pier 90 with moorage designed for fishing and industrial vessels. The environment also benefits since the berths will be equipped with shore power and over 1200 creosote piles will be removed from the area.</a:t>
            </a:r>
          </a:p>
          <a:p>
            <a:pPr>
              <a:defRPr/>
            </a:pPr>
            <a:endParaRPr lang="en-US">
              <a:cs typeface="Calibri" panose="020F0502020204030204"/>
            </a:endParaRPr>
          </a:p>
          <a:p>
            <a:pPr>
              <a:defRPr/>
            </a:pPr>
            <a:r>
              <a:rPr lang="en-US">
                <a:cs typeface="Calibri" panose="020F0502020204030204"/>
              </a:rPr>
              <a:t>Landside, the project includes new consolidated offices </a:t>
            </a:r>
            <a:r>
              <a:rPr lang="en-US"/>
              <a:t>for operations</a:t>
            </a:r>
            <a:r>
              <a:rPr lang="en-US">
                <a:effectLst/>
              </a:rPr>
              <a:t>, </a:t>
            </a:r>
            <a:r>
              <a:rPr lang="en-US"/>
              <a:t>fishing </a:t>
            </a:r>
            <a:r>
              <a:rPr lang="en-US">
                <a:effectLst/>
              </a:rPr>
              <a:t>and </a:t>
            </a:r>
            <a:r>
              <a:rPr lang="en-US"/>
              <a:t>industry customers</a:t>
            </a:r>
            <a:r>
              <a:rPr lang="en-US">
                <a:effectLst/>
              </a:rPr>
              <a:t>.</a:t>
            </a:r>
            <a:r>
              <a:rPr lang="en-US"/>
              <a:t> </a:t>
            </a:r>
            <a:endParaRPr lang="en-US">
              <a:cs typeface="Calibri"/>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a:cs typeface="Calibri"/>
            </a:endParaRPr>
          </a:p>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3A34659-12E7-480B-AE1B-6635387877AD}" type="slidenum">
              <a:rPr lang="en-US" smtClean="0"/>
              <a:t>5</a:t>
            </a:fld>
            <a:endParaRPr lang="en-US"/>
          </a:p>
        </p:txBody>
      </p:sp>
    </p:spTree>
    <p:extLst>
      <p:ext uri="{BB962C8B-B14F-4D97-AF65-F5344CB8AC3E}">
        <p14:creationId xmlns:p14="http://schemas.microsoft.com/office/powerpoint/2010/main" val="266969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cs typeface="Calibri"/>
              </a:rPr>
              <a:t>We envision the docks of Terminal 91 as the starting point for a new Innovation Corridor that reaches north to the Ship Canal.</a:t>
            </a:r>
          </a:p>
          <a:p>
            <a:endParaRPr lang="en-US">
              <a:cs typeface="Calibri"/>
            </a:endParaRPr>
          </a:p>
          <a:p>
            <a:r>
              <a:rPr lang="en-US" err="1"/>
              <a:t>TheTerminal</a:t>
            </a:r>
            <a:r>
              <a:rPr lang="en-US"/>
              <a:t> 91 Uplands project is a major piece of this vision.  This two-phase project will help support maritime manufacturers and fishing industry suppliers with 400,000 square feet of flexible, light industrial space. </a:t>
            </a:r>
            <a:endParaRPr lang="en-US">
              <a:cs typeface="Calibri"/>
            </a:endParaRPr>
          </a:p>
          <a:p>
            <a:endParaRPr lang="en-US"/>
          </a:p>
          <a:p>
            <a:r>
              <a:rPr lang="en-US"/>
              <a:t>The first phase will develop the northernmost piece of this property.  </a:t>
            </a:r>
          </a:p>
          <a:p>
            <a:endParaRPr lang="en-US"/>
          </a:p>
          <a:p>
            <a:r>
              <a:rPr lang="en-US"/>
              <a:t>Three buildings will house current T-91 tenants and other maritime companies that have expressed an interest in growing their businesses. The second phase would develop an additional 300,000 square feet of light industrial space along with other improvements including extensive utility improvements.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A9968-EB56-49B1-AE44-01515C00B714}" type="slidenum">
              <a:rPr lang="en-US" smtClean="0"/>
              <a:t>6</a:t>
            </a:fld>
            <a:endParaRPr lang="en-US"/>
          </a:p>
        </p:txBody>
      </p:sp>
    </p:spTree>
    <p:extLst>
      <p:ext uri="{BB962C8B-B14F-4D97-AF65-F5344CB8AC3E}">
        <p14:creationId xmlns:p14="http://schemas.microsoft.com/office/powerpoint/2010/main" val="95135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79926"/>
            <a:ext cx="5619750" cy="4829175"/>
          </a:xfrm>
        </p:spPr>
        <p:txBody>
          <a:bodyPr/>
          <a:lstStyle/>
          <a:p>
            <a:pPr>
              <a:lnSpc>
                <a:spcPct val="107000"/>
              </a:lnSpc>
            </a:pPr>
            <a:r>
              <a:rPr lang="en-US">
                <a:solidFill>
                  <a:srgbClr val="65646A"/>
                </a:solidFill>
                <a:latin typeface="Source Sans Pro"/>
                <a:ea typeface="Source Sans Pro"/>
              </a:rPr>
              <a:t>And of course the Maritime Innovation Center is the heart of this innovation corridor. </a:t>
            </a:r>
            <a:endParaRPr lang="en-US"/>
          </a:p>
          <a:p>
            <a:pPr>
              <a:lnSpc>
                <a:spcPct val="107000"/>
              </a:lnSpc>
            </a:pPr>
            <a:endParaRPr lang="en-US">
              <a:solidFill>
                <a:srgbClr val="65646A"/>
              </a:solidFill>
              <a:latin typeface="Source Sans Pro"/>
              <a:ea typeface="Source Sans Pro"/>
              <a:cs typeface="Calibri"/>
            </a:endParaRPr>
          </a:p>
          <a:p>
            <a:pPr>
              <a:lnSpc>
                <a:spcPct val="107000"/>
              </a:lnSpc>
            </a:pPr>
            <a:r>
              <a:rPr lang="en-US">
                <a:solidFill>
                  <a:srgbClr val="65646A"/>
                </a:solidFill>
                <a:latin typeface="Source Sans Pro"/>
                <a:ea typeface="Source Sans Pro"/>
                <a:cs typeface="Calibri"/>
              </a:rPr>
              <a:t>We are so excited to finally begin construction on the Maritime Innovation Center (</a:t>
            </a:r>
            <a:r>
              <a:rPr lang="en-US" err="1">
                <a:solidFill>
                  <a:srgbClr val="65646A"/>
                </a:solidFill>
                <a:latin typeface="Source Sans Pro"/>
                <a:ea typeface="Source Sans Pro"/>
                <a:cs typeface="Calibri"/>
              </a:rPr>
              <a:t>MInC</a:t>
            </a:r>
            <a:r>
              <a:rPr lang="en-US">
                <a:solidFill>
                  <a:srgbClr val="65646A"/>
                </a:solidFill>
                <a:latin typeface="Source Sans Pro"/>
                <a:ea typeface="Source Sans Pro"/>
                <a:cs typeface="Calibri"/>
              </a:rPr>
              <a:t>) next year.</a:t>
            </a:r>
          </a:p>
          <a:p>
            <a:pPr>
              <a:lnSpc>
                <a:spcPct val="107000"/>
              </a:lnSpc>
            </a:pPr>
            <a:endParaRPr lang="en-US">
              <a:solidFill>
                <a:srgbClr val="65646A"/>
              </a:solidFill>
              <a:latin typeface="Source Sans Pro"/>
              <a:ea typeface="Source Sans Pro"/>
              <a:cs typeface="Calibri"/>
            </a:endParaRPr>
          </a:p>
          <a:p>
            <a:pPr>
              <a:lnSpc>
                <a:spcPct val="107000"/>
              </a:lnSpc>
            </a:pPr>
            <a:r>
              <a:rPr lang="en-US">
                <a:solidFill>
                  <a:srgbClr val="65646A"/>
                </a:solidFill>
                <a:latin typeface="Source Sans Pro"/>
                <a:ea typeface="Source Sans Pro"/>
                <a:cs typeface="Calibri"/>
              </a:rPr>
              <a:t>This landmark building will be a 15,000 square foot </a:t>
            </a:r>
            <a:r>
              <a:rPr lang="en-US">
                <a:solidFill>
                  <a:srgbClr val="65646A"/>
                </a:solidFill>
                <a:latin typeface="Calibri"/>
                <a:ea typeface="Source Sans Pro"/>
                <a:cs typeface="Calibri"/>
              </a:rPr>
              <a:t>mix</a:t>
            </a:r>
            <a:r>
              <a:rPr lang="en-US">
                <a:solidFill>
                  <a:srgbClr val="65646A"/>
                </a:solidFill>
              </a:rPr>
              <a:t> of working space for incubators, accelerators, and anchor tenants along with fabrication and event space.</a:t>
            </a:r>
            <a:r>
              <a:rPr lang="en-US">
                <a:solidFill>
                  <a:srgbClr val="65646A"/>
                </a:solidFill>
                <a:latin typeface="Source Sans Pro"/>
                <a:ea typeface="Source Sans Pro"/>
                <a:cs typeface="Calibri"/>
              </a:rPr>
              <a:t> </a:t>
            </a:r>
            <a:endParaRPr lang="en-US">
              <a:solidFill>
                <a:srgbClr val="000000"/>
              </a:solidFill>
              <a:latin typeface="Calibri" panose="020F0502020204030204"/>
              <a:ea typeface="Source Sans Pro"/>
              <a:cs typeface="Calibri"/>
            </a:endParaRPr>
          </a:p>
          <a:p>
            <a:pPr>
              <a:lnSpc>
                <a:spcPct val="107000"/>
              </a:lnSpc>
            </a:pPr>
            <a:endParaRPr lang="en-US">
              <a:solidFill>
                <a:srgbClr val="65646A"/>
              </a:solidFill>
              <a:latin typeface="Source Sans Pro"/>
              <a:ea typeface="Source Sans Pro"/>
              <a:cs typeface="Calibri"/>
            </a:endParaRPr>
          </a:p>
          <a:p>
            <a:pPr>
              <a:lnSpc>
                <a:spcPct val="107000"/>
              </a:lnSpc>
            </a:pPr>
            <a:r>
              <a:rPr lang="en-US">
                <a:solidFill>
                  <a:srgbClr val="65646A"/>
                </a:solidFill>
                <a:latin typeface="Source Sans Pro"/>
                <a:ea typeface="Source Sans Pro"/>
                <a:cs typeface="Calibri"/>
              </a:rPr>
              <a:t>This is where emerging maritime companies can solve industry problems, find technical and financial support, and build their ideas into reality under one roof.</a:t>
            </a:r>
            <a:endParaRPr lang="en-US">
              <a:cs typeface="Calibri"/>
            </a:endParaRPr>
          </a:p>
          <a:p>
            <a:pPr>
              <a:lnSpc>
                <a:spcPct val="107000"/>
              </a:lnSpc>
            </a:pPr>
            <a:endParaRPr lang="en-US">
              <a:solidFill>
                <a:srgbClr val="65646A"/>
              </a:solidFill>
              <a:latin typeface="Source Sans Pro"/>
              <a:ea typeface="Source Sans Pro"/>
            </a:endParaRPr>
          </a:p>
          <a:p>
            <a:pPr>
              <a:lnSpc>
                <a:spcPct val="107000"/>
              </a:lnSpc>
            </a:pPr>
            <a:r>
              <a:rPr lang="en-US">
                <a:solidFill>
                  <a:srgbClr val="65646A"/>
                </a:solidFill>
              </a:rPr>
              <a:t>The Port of Seattle will operate the </a:t>
            </a:r>
            <a:r>
              <a:rPr lang="en-US" err="1">
                <a:solidFill>
                  <a:srgbClr val="65646A"/>
                </a:solidFill>
              </a:rPr>
              <a:t>MInC</a:t>
            </a:r>
            <a:r>
              <a:rPr lang="en-US">
                <a:solidFill>
                  <a:srgbClr val="65646A"/>
                </a:solidFill>
              </a:rPr>
              <a:t> in our great partners, Maritime Blue. </a:t>
            </a:r>
            <a:endParaRPr lang="en-US">
              <a:solidFill>
                <a:srgbClr val="000000"/>
              </a:solidFill>
              <a:latin typeface="Calibri" panose="020F0502020204030204"/>
              <a:ea typeface="Source Sans Pro"/>
              <a:cs typeface="Calibri"/>
            </a:endParaRPr>
          </a:p>
          <a:p>
            <a:pPr>
              <a:lnSpc>
                <a:spcPct val="107000"/>
              </a:lnSpc>
            </a:pPr>
            <a:endParaRPr lang="en-US">
              <a:solidFill>
                <a:srgbClr val="65646A"/>
              </a:solidFill>
              <a:latin typeface="Source Sans Pro" panose="020B0503030403020204" pitchFamily="34" charset="0"/>
              <a:ea typeface="Calibri"/>
              <a:cs typeface="Calibri"/>
            </a:endParaRPr>
          </a:p>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3A34659-12E7-480B-AE1B-6635387877AD}" type="slidenum">
              <a:rPr lang="en-US" smtClean="0"/>
              <a:t>7</a:t>
            </a:fld>
            <a:endParaRPr lang="en-US"/>
          </a:p>
        </p:txBody>
      </p:sp>
    </p:spTree>
    <p:extLst>
      <p:ext uri="{BB962C8B-B14F-4D97-AF65-F5344CB8AC3E}">
        <p14:creationId xmlns:p14="http://schemas.microsoft.com/office/powerpoint/2010/main" val="52091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Transitioning Port related industries off of fossil fuels is the greatest innovation challenge of our time. </a:t>
            </a:r>
          </a:p>
          <a:p>
            <a:endParaRPr lang="en-US"/>
          </a:p>
          <a:p>
            <a:r>
              <a:rPr lang="en-US"/>
              <a:t>The Port has adopted electrification as a key strategy for phasing out emissions on the waterfront.  </a:t>
            </a:r>
            <a:endParaRPr lang="en-US">
              <a:cs typeface="Calibri"/>
            </a:endParaRPr>
          </a:p>
          <a:p>
            <a:endParaRPr lang="en-US"/>
          </a:p>
          <a:p>
            <a:r>
              <a:rPr lang="en-US"/>
              <a:t>We are working closely with other maritime operators to bring electrification to the entire Seattle waterfront.  </a:t>
            </a:r>
            <a:endParaRPr lang="en-US">
              <a:cs typeface="Calibri"/>
            </a:endParaRPr>
          </a:p>
          <a:p>
            <a:endParaRPr lang="en-US"/>
          </a:p>
          <a:p>
            <a:r>
              <a:rPr lang="en-US"/>
              <a:t>Bringing shore power to the Bell Street cruise terminal is underway now. The $32M project is an innovative solution that brings power from Terminal 46 via an underwater submarine cable to provide clean energy to cruise ships.  We expect it operational during the 2024 season.</a:t>
            </a:r>
            <a:endParaRPr lang="en-US">
              <a:cs typeface="Calibri"/>
            </a:endParaRPr>
          </a:p>
        </p:txBody>
      </p:sp>
      <p:sp>
        <p:nvSpPr>
          <p:cNvPr id="4" name="Slide Number Placeholder 3"/>
          <p:cNvSpPr>
            <a:spLocks noGrp="1"/>
          </p:cNvSpPr>
          <p:nvPr>
            <p:ph type="sldNum" sz="quarter" idx="5"/>
          </p:nvPr>
        </p:nvSpPr>
        <p:spPr/>
        <p:txBody>
          <a:bodyPr/>
          <a:lstStyle/>
          <a:p>
            <a:fld id="{3698E3EA-1B01-46E0-9443-FC45F8C3388E}" type="slidenum">
              <a:rPr lang="en-US" smtClean="0"/>
              <a:t>8</a:t>
            </a:fld>
            <a:endParaRPr lang="en-US"/>
          </a:p>
        </p:txBody>
      </p:sp>
    </p:spTree>
    <p:extLst>
      <p:ext uri="{BB962C8B-B14F-4D97-AF65-F5344CB8AC3E}">
        <p14:creationId xmlns:p14="http://schemas.microsoft.com/office/powerpoint/2010/main" val="105074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31F1E"/>
                </a:solidFill>
                <a:latin typeface="Open Sans"/>
                <a:ea typeface="Open Sans"/>
                <a:cs typeface="Open Sans"/>
              </a:rPr>
              <a:t>We are decarbonizing our operations too!</a:t>
            </a:r>
            <a:endParaRPr lang="en-US" b="0" i="0">
              <a:solidFill>
                <a:srgbClr val="000000"/>
              </a:solidFill>
              <a:effectLst/>
              <a:latin typeface="Calibri"/>
              <a:cs typeface="Calibri"/>
            </a:endParaRPr>
          </a:p>
          <a:p>
            <a:endParaRPr lang="en-US" b="0" i="0">
              <a:solidFill>
                <a:srgbClr val="231F1E"/>
              </a:solidFill>
              <a:effectLst/>
              <a:latin typeface="Open Sans" panose="020B0606030504020204" pitchFamily="34" charset="0"/>
            </a:endParaRPr>
          </a:p>
          <a:p>
            <a:r>
              <a:rPr lang="en-US" b="0" i="0">
                <a:solidFill>
                  <a:srgbClr val="231F1E"/>
                </a:solidFill>
                <a:effectLst/>
                <a:latin typeface="Open Sans"/>
                <a:ea typeface="Open Sans"/>
                <a:cs typeface="Open Sans"/>
              </a:rPr>
              <a:t>The picture on the right was taken just a few weeks ago at the Port’s headquarters.</a:t>
            </a:r>
            <a:r>
              <a:rPr lang="en-US">
                <a:solidFill>
                  <a:srgbClr val="231F1E"/>
                </a:solidFill>
                <a:latin typeface="Open Sans"/>
                <a:ea typeface="Open Sans"/>
                <a:cs typeface="Open Sans"/>
              </a:rPr>
              <a:t>  </a:t>
            </a:r>
            <a:endParaRPr lang="en-US" b="0" i="0">
              <a:solidFill>
                <a:srgbClr val="231F1E"/>
              </a:solidFill>
              <a:effectLst/>
              <a:latin typeface="Open Sans" panose="020B0606030504020204" pitchFamily="34" charset="0"/>
              <a:ea typeface="Open Sans"/>
              <a:cs typeface="Open Sans"/>
            </a:endParaRPr>
          </a:p>
          <a:p>
            <a:endParaRPr lang="en-US" b="0" i="0">
              <a:solidFill>
                <a:srgbClr val="231F1E"/>
              </a:solidFill>
              <a:effectLst/>
              <a:latin typeface="Open Sans" panose="020B0606030504020204" pitchFamily="34" charset="0"/>
            </a:endParaRPr>
          </a:p>
          <a:p>
            <a:r>
              <a:rPr lang="en-US" b="0" i="0">
                <a:solidFill>
                  <a:srgbClr val="231F1E"/>
                </a:solidFill>
                <a:effectLst/>
                <a:latin typeface="Open Sans"/>
                <a:ea typeface="Open Sans"/>
                <a:cs typeface="Open Sans"/>
              </a:rPr>
              <a:t>Our maritime maintenance team </a:t>
            </a:r>
            <a:r>
              <a:rPr lang="en-US">
                <a:solidFill>
                  <a:srgbClr val="231F1E"/>
                </a:solidFill>
                <a:latin typeface="Open Sans"/>
                <a:ea typeface="Open Sans"/>
                <a:cs typeface="Open Sans"/>
              </a:rPr>
              <a:t>demonstrated</a:t>
            </a:r>
            <a:r>
              <a:rPr lang="en-US" b="0" i="0">
                <a:solidFill>
                  <a:srgbClr val="231F1E"/>
                </a:solidFill>
                <a:effectLst/>
                <a:latin typeface="Open Sans"/>
                <a:ea typeface="Open Sans"/>
                <a:cs typeface="Open Sans"/>
              </a:rPr>
              <a:t> their progress on transitioning to an all electric fleet by 2030.</a:t>
            </a:r>
            <a:r>
              <a:rPr lang="en-US">
                <a:solidFill>
                  <a:srgbClr val="231F1E"/>
                </a:solidFill>
                <a:latin typeface="Open Sans"/>
                <a:ea typeface="Open Sans"/>
                <a:cs typeface="Open Sans"/>
              </a:rPr>
              <a:t>  </a:t>
            </a:r>
            <a:endParaRPr lang="en-US" b="0" i="0">
              <a:solidFill>
                <a:srgbClr val="231F1E"/>
              </a:solidFill>
              <a:effectLst/>
              <a:latin typeface="Open Sans" panose="020B0606030504020204" pitchFamily="34" charset="0"/>
              <a:ea typeface="Open Sans"/>
              <a:cs typeface="Open Sans"/>
            </a:endParaRPr>
          </a:p>
          <a:p>
            <a:endParaRPr lang="en-US" b="0" i="0">
              <a:solidFill>
                <a:srgbClr val="231F1E"/>
              </a:solidFill>
              <a:effectLst/>
              <a:latin typeface="Open Sans" panose="020B0606030504020204" pitchFamily="34" charset="0"/>
            </a:endParaRPr>
          </a:p>
          <a:p>
            <a:r>
              <a:rPr lang="en-US" b="0" i="0">
                <a:solidFill>
                  <a:srgbClr val="231F1E"/>
                </a:solidFill>
                <a:effectLst/>
                <a:latin typeface="Open Sans"/>
                <a:ea typeface="Open Sans"/>
                <a:cs typeface="Open Sans"/>
              </a:rPr>
              <a:t>We now have EV cars, vans, a truck, and a workboat.</a:t>
            </a:r>
            <a:r>
              <a:rPr lang="en-US">
                <a:solidFill>
                  <a:srgbClr val="231F1E"/>
                </a:solidFill>
                <a:latin typeface="Open Sans"/>
                <a:ea typeface="Open Sans"/>
                <a:cs typeface="Open Sans"/>
              </a:rPr>
              <a:t> </a:t>
            </a:r>
            <a:r>
              <a:rPr lang="en-US" b="0" i="0">
                <a:solidFill>
                  <a:srgbClr val="231F1E"/>
                </a:solidFill>
                <a:effectLst/>
                <a:latin typeface="Open Sans"/>
                <a:ea typeface="Open Sans"/>
                <a:cs typeface="Open Sans"/>
              </a:rPr>
              <a:t> The EV boat comes from Silverback </a:t>
            </a:r>
            <a:r>
              <a:rPr lang="en-US">
                <a:solidFill>
                  <a:srgbClr val="231F1E"/>
                </a:solidFill>
                <a:latin typeface="Open Sans"/>
                <a:ea typeface="Open Sans"/>
                <a:cs typeface="Open Sans"/>
              </a:rPr>
              <a:t>Marine and is powered by Pure Watercraft...</a:t>
            </a:r>
            <a:endParaRPr lang="en-US">
              <a:solidFill>
                <a:srgbClr val="231F1E"/>
              </a:solidFill>
              <a:latin typeface="Open Sans" panose="020B0606030504020204" pitchFamily="34" charset="0"/>
              <a:ea typeface="Open Sans"/>
              <a:cs typeface="Open Sans"/>
            </a:endParaRPr>
          </a:p>
          <a:p>
            <a:endParaRPr lang="en-US">
              <a:solidFill>
                <a:srgbClr val="231F1E"/>
              </a:solidFill>
              <a:latin typeface="Open Sans"/>
              <a:ea typeface="Open Sans"/>
              <a:cs typeface="Open Sans"/>
            </a:endParaRPr>
          </a:p>
          <a:p>
            <a:r>
              <a:rPr lang="en-US">
                <a:solidFill>
                  <a:srgbClr val="231F1E"/>
                </a:solidFill>
                <a:latin typeface="Open Sans"/>
                <a:ea typeface="Open Sans"/>
                <a:cs typeface="Open Sans"/>
              </a:rPr>
              <a:t>...</a:t>
            </a:r>
            <a:r>
              <a:rPr lang="en-US" b="0" i="0">
                <a:solidFill>
                  <a:srgbClr val="231F1E"/>
                </a:solidFill>
                <a:effectLst/>
                <a:latin typeface="Open Sans"/>
                <a:ea typeface="Open Sans"/>
                <a:cs typeface="Open Sans"/>
              </a:rPr>
              <a:t>who</a:t>
            </a:r>
            <a:r>
              <a:rPr lang="en-US">
                <a:solidFill>
                  <a:srgbClr val="231F1E"/>
                </a:solidFill>
                <a:latin typeface="Open Sans"/>
                <a:ea typeface="Open Sans"/>
                <a:cs typeface="Open Sans"/>
              </a:rPr>
              <a:t>, speaking of innovation...</a:t>
            </a:r>
            <a:r>
              <a:rPr lang="en-US" b="0" i="0">
                <a:solidFill>
                  <a:srgbClr val="231F1E"/>
                </a:solidFill>
                <a:effectLst/>
                <a:latin typeface="Open Sans"/>
                <a:ea typeface="Open Sans"/>
                <a:cs typeface="Open Sans"/>
              </a:rPr>
              <a:t> </a:t>
            </a:r>
            <a:r>
              <a:rPr lang="en-US">
                <a:solidFill>
                  <a:srgbClr val="231F1E"/>
                </a:solidFill>
                <a:latin typeface="Open Sans"/>
                <a:ea typeface="Open Sans"/>
                <a:cs typeface="Open Sans"/>
              </a:rPr>
              <a:t>were</a:t>
            </a:r>
            <a:r>
              <a:rPr lang="en-US" b="0" i="0">
                <a:solidFill>
                  <a:srgbClr val="231F1E"/>
                </a:solidFill>
                <a:effectLst/>
                <a:latin typeface="Open Sans"/>
                <a:ea typeface="Open Sans"/>
                <a:cs typeface="Open Sans"/>
              </a:rPr>
              <a:t> </a:t>
            </a:r>
            <a:r>
              <a:rPr lang="en-US">
                <a:solidFill>
                  <a:srgbClr val="231F1E"/>
                </a:solidFill>
                <a:latin typeface="Open Sans"/>
                <a:ea typeface="Open Sans"/>
                <a:cs typeface="Open Sans"/>
              </a:rPr>
              <a:t>both in</a:t>
            </a:r>
            <a:r>
              <a:rPr lang="en-US" b="0" i="0">
                <a:solidFill>
                  <a:srgbClr val="231F1E"/>
                </a:solidFill>
                <a:effectLst/>
                <a:latin typeface="Open Sans"/>
                <a:ea typeface="Open Sans"/>
                <a:cs typeface="Open Sans"/>
              </a:rPr>
              <a:t> the Maritime Blue accelerator.</a:t>
            </a:r>
            <a:r>
              <a:rPr lang="en-US">
                <a:solidFill>
                  <a:srgbClr val="231F1E"/>
                </a:solidFill>
                <a:latin typeface="Open Sans"/>
                <a:ea typeface="Open Sans"/>
                <a:cs typeface="Open Sans"/>
              </a:rPr>
              <a:t>  </a:t>
            </a:r>
            <a:endParaRPr lang="en-US" b="0" i="0">
              <a:solidFill>
                <a:srgbClr val="231F1E"/>
              </a:solidFill>
              <a:effectLst/>
              <a:latin typeface="Open Sans" panose="020B0606030504020204" pitchFamily="34" charset="0"/>
              <a:ea typeface="Open Sans"/>
              <a:cs typeface="Open Sans"/>
            </a:endParaRPr>
          </a:p>
          <a:p>
            <a:endParaRPr lang="en-US" b="0" i="0">
              <a:solidFill>
                <a:srgbClr val="231F1E"/>
              </a:solidFill>
              <a:effectLst/>
              <a:latin typeface="Open Sans" panose="020B0606030504020204" pitchFamily="34" charset="0"/>
            </a:endParaRPr>
          </a:p>
          <a:p>
            <a:endParaRPr lang="en-US" b="0" i="0">
              <a:solidFill>
                <a:srgbClr val="231F1E"/>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BC3A1848-57D6-4568-A337-2C011303E37F}" type="slidenum">
              <a:rPr lang="en-US" smtClean="0"/>
              <a:t>9</a:t>
            </a:fld>
            <a:endParaRPr lang="en-US"/>
          </a:p>
        </p:txBody>
      </p:sp>
    </p:spTree>
    <p:extLst>
      <p:ext uri="{BB962C8B-B14F-4D97-AF65-F5344CB8AC3E}">
        <p14:creationId xmlns:p14="http://schemas.microsoft.com/office/powerpoint/2010/main" val="4144079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5117682"/>
            <a:ext cx="2641600" cy="1480500"/>
          </a:xfrm>
          <a:prstGeom prst="rect">
            <a:avLst/>
          </a:prstGeom>
          <a:ln>
            <a:noFill/>
          </a:ln>
          <a:effectLst/>
        </p:spPr>
      </p:pic>
      <p:sp>
        <p:nvSpPr>
          <p:cNvPr id="10" name="Rectangle 9"/>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515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502401" y="5181601"/>
            <a:ext cx="4823884" cy="5857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E1566C-9D74-402A-909D-93DAB917987A}"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7287" y="2217210"/>
            <a:ext cx="2257425" cy="990600"/>
          </a:xfrm>
          <a:prstGeom prst="rect">
            <a:avLst/>
          </a:prstGeom>
        </p:spPr>
      </p:pic>
      <p:sp>
        <p:nvSpPr>
          <p:cNvPr id="11" name="Rectangle 10"/>
          <p:cNvSpPr/>
          <p:nvPr/>
        </p:nvSpPr>
        <p:spPr>
          <a:xfrm>
            <a:off x="0" y="678836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7287" y="2726904"/>
            <a:ext cx="2257425" cy="990600"/>
          </a:xfrm>
          <a:prstGeom prst="rect">
            <a:avLst/>
          </a:prstGeom>
        </p:spPr>
      </p:pic>
      <p:sp>
        <p:nvSpPr>
          <p:cNvPr id="14" name="Rectangle 13"/>
          <p:cNvSpPr/>
          <p:nvPr/>
        </p:nvSpPr>
        <p:spPr>
          <a:xfrm>
            <a:off x="0" y="678836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09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54790" t="46084" r="20212" b="8238"/>
          <a:stretch/>
        </p:blipFill>
        <p:spPr>
          <a:xfrm>
            <a:off x="2" y="1"/>
            <a:ext cx="12191999" cy="6858001"/>
          </a:xfrm>
          <a:prstGeom prst="rect">
            <a:avLst/>
          </a:prstGeom>
        </p:spPr>
      </p:pic>
      <p:sp>
        <p:nvSpPr>
          <p:cNvPr id="3" name="Date Placeholder 2"/>
          <p:cNvSpPr>
            <a:spLocks noGrp="1"/>
          </p:cNvSpPr>
          <p:nvPr>
            <p:ph type="dt" sz="half" idx="10"/>
          </p:nvPr>
        </p:nvSpPr>
        <p:spPr/>
        <p:txBody>
          <a:bodyPr/>
          <a:lstStyle/>
          <a:p>
            <a:fld id="{B2302BA5-009C-4304-88A1-8B67B1FB051F}"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9579" t="776" r="67555" b="80604"/>
          <a:stretch/>
        </p:blipFill>
        <p:spPr>
          <a:xfrm>
            <a:off x="4893733" y="0"/>
            <a:ext cx="7298267" cy="1828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455" y="4812642"/>
            <a:ext cx="3069168" cy="1705093"/>
          </a:xfrm>
          <a:prstGeom prst="rect">
            <a:avLst/>
          </a:prstGeom>
          <a:noFill/>
          <a:ln>
            <a:noFill/>
          </a:ln>
        </p:spPr>
      </p:pic>
      <p:sp>
        <p:nvSpPr>
          <p:cNvPr id="9" name="Title 1"/>
          <p:cNvSpPr>
            <a:spLocks noGrp="1"/>
          </p:cNvSpPr>
          <p:nvPr>
            <p:ph type="title"/>
          </p:nvPr>
        </p:nvSpPr>
        <p:spPr>
          <a:xfrm>
            <a:off x="963084" y="2750740"/>
            <a:ext cx="10363200" cy="1362075"/>
          </a:xfrm>
        </p:spPr>
        <p:txBody>
          <a:bodyPr anchor="t"/>
          <a:lstStyle>
            <a:lvl1pPr algn="l">
              <a:defRPr sz="4000" b="1" cap="all">
                <a:solidFill>
                  <a:schemeClr val="tx2"/>
                </a:solidFill>
              </a:defRPr>
            </a:lvl1pPr>
          </a:lstStyle>
          <a:p>
            <a:r>
              <a:rPr lang="en-US"/>
              <a:t>Click to edit Master title style</a:t>
            </a:r>
          </a:p>
        </p:txBody>
      </p:sp>
      <p:sp>
        <p:nvSpPr>
          <p:cNvPr id="10" name="Text Placeholder 2"/>
          <p:cNvSpPr>
            <a:spLocks noGrp="1"/>
          </p:cNvSpPr>
          <p:nvPr>
            <p:ph type="body" idx="1"/>
          </p:nvPr>
        </p:nvSpPr>
        <p:spPr>
          <a:xfrm>
            <a:off x="6502401" y="3525440"/>
            <a:ext cx="4823884" cy="5857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458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9AF681-9F59-47DF-ACA9-3DC7886E2AC2}"/>
              </a:ext>
            </a:extLst>
          </p:cNvPr>
          <p:cNvGrpSpPr/>
          <p:nvPr userDrawn="1"/>
        </p:nvGrpSpPr>
        <p:grpSpPr>
          <a:xfrm>
            <a:off x="0" y="6271787"/>
            <a:ext cx="12206514" cy="586213"/>
            <a:chOff x="0" y="6271787"/>
            <a:chExt cx="12206514" cy="586213"/>
          </a:xfrm>
        </p:grpSpPr>
        <p:grpSp>
          <p:nvGrpSpPr>
            <p:cNvPr id="10" name="Group 9">
              <a:extLst>
                <a:ext uri="{FF2B5EF4-FFF2-40B4-BE49-F238E27FC236}">
                  <a16:creationId xmlns:a16="http://schemas.microsoft.com/office/drawing/2014/main" id="{F2A2C529-043E-49A4-BB50-C3AA52234B37}"/>
                </a:ext>
              </a:extLst>
            </p:cNvPr>
            <p:cNvGrpSpPr/>
            <p:nvPr userDrawn="1"/>
          </p:nvGrpSpPr>
          <p:grpSpPr>
            <a:xfrm>
              <a:off x="0" y="6271787"/>
              <a:ext cx="12192000" cy="77255"/>
              <a:chOff x="0" y="6780745"/>
              <a:chExt cx="12192000" cy="77255"/>
            </a:xfrm>
          </p:grpSpPr>
          <p:sp>
            <p:nvSpPr>
              <p:cNvPr id="12" name="Rectangle 11">
                <a:extLst>
                  <a:ext uri="{FF2B5EF4-FFF2-40B4-BE49-F238E27FC236}">
                    <a16:creationId xmlns:a16="http://schemas.microsoft.com/office/drawing/2014/main" id="{1CE4F04B-9D75-4B19-A75C-D79C1F41010E}"/>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FB8175-D2DE-41F8-B848-59FFCD9A5B8B}"/>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B22F7A0B-53A5-405E-A2C1-CD63BACCDCBE}"/>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8028EE05-C207-480E-A7F3-2DAD5A9C220C}"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
        <p:nvSpPr>
          <p:cNvPr id="7"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1574590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79D71-8A6D-4F3F-AF4A-A462DDE898DD}" type="datetime1">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E5A4D-2439-42BC-BABB-6AD786F2FD5F}" type="slidenum">
              <a:rPr lang="en-US" smtClean="0"/>
              <a:t>‹#›</a:t>
            </a:fld>
            <a:endParaRPr lang="en-US"/>
          </a:p>
        </p:txBody>
      </p:sp>
      <p:sp>
        <p:nvSpPr>
          <p:cNvPr id="5" name="Rectangle 4"/>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21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DCCD3-AC27-4CE2-9DE0-44E037F5A07F}" type="datetime1">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234672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5117682"/>
            <a:ext cx="2641600" cy="1480500"/>
          </a:xfrm>
          <a:prstGeom prst="rect">
            <a:avLst/>
          </a:prstGeom>
          <a:ln>
            <a:noFill/>
          </a:ln>
          <a:effectLst/>
        </p:spPr>
      </p:pic>
      <p:sp>
        <p:nvSpPr>
          <p:cNvPr id="10" name="Rectangle 9"/>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779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A911732-E82A-4376-9B5C-2257CC128DD4}"/>
              </a:ext>
            </a:extLst>
          </p:cNvPr>
          <p:cNvGrpSpPr/>
          <p:nvPr userDrawn="1"/>
        </p:nvGrpSpPr>
        <p:grpSpPr>
          <a:xfrm>
            <a:off x="0" y="6271787"/>
            <a:ext cx="12206514" cy="586213"/>
            <a:chOff x="0" y="6271787"/>
            <a:chExt cx="12206514" cy="586213"/>
          </a:xfrm>
        </p:grpSpPr>
        <p:grpSp>
          <p:nvGrpSpPr>
            <p:cNvPr id="12" name="Group 11">
              <a:extLst>
                <a:ext uri="{FF2B5EF4-FFF2-40B4-BE49-F238E27FC236}">
                  <a16:creationId xmlns:a16="http://schemas.microsoft.com/office/drawing/2014/main" id="{0AB95099-7BD5-47DB-AC09-180930330DCB}"/>
                </a:ext>
              </a:extLst>
            </p:cNvPr>
            <p:cNvGrpSpPr/>
            <p:nvPr userDrawn="1"/>
          </p:nvGrpSpPr>
          <p:grpSpPr>
            <a:xfrm>
              <a:off x="0" y="6271787"/>
              <a:ext cx="12192000" cy="77255"/>
              <a:chOff x="0" y="6780745"/>
              <a:chExt cx="12192000" cy="77255"/>
            </a:xfrm>
          </p:grpSpPr>
          <p:sp>
            <p:nvSpPr>
              <p:cNvPr id="14" name="Rectangle 13">
                <a:extLst>
                  <a:ext uri="{FF2B5EF4-FFF2-40B4-BE49-F238E27FC236}">
                    <a16:creationId xmlns:a16="http://schemas.microsoft.com/office/drawing/2014/main" id="{40FD95B2-AC34-4B0D-A1F6-3F19F495B9BF}"/>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92888D-B441-468C-A515-B17122CF5BC1}"/>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152641E1-D506-48A4-AEEE-719888808952}"/>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2600860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EA5965-AEBC-4958-979B-9226CB277047}"/>
              </a:ext>
            </a:extLst>
          </p:cNvPr>
          <p:cNvGrpSpPr/>
          <p:nvPr userDrawn="1"/>
        </p:nvGrpSpPr>
        <p:grpSpPr>
          <a:xfrm>
            <a:off x="0" y="6271787"/>
            <a:ext cx="12206514" cy="586213"/>
            <a:chOff x="0" y="6271787"/>
            <a:chExt cx="12206514" cy="586213"/>
          </a:xfrm>
        </p:grpSpPr>
        <p:grpSp>
          <p:nvGrpSpPr>
            <p:cNvPr id="16" name="Group 15">
              <a:extLst>
                <a:ext uri="{FF2B5EF4-FFF2-40B4-BE49-F238E27FC236}">
                  <a16:creationId xmlns:a16="http://schemas.microsoft.com/office/drawing/2014/main" id="{750E877E-093C-4E3E-851D-8D8075B1C174}"/>
                </a:ext>
              </a:extLst>
            </p:cNvPr>
            <p:cNvGrpSpPr/>
            <p:nvPr userDrawn="1"/>
          </p:nvGrpSpPr>
          <p:grpSpPr>
            <a:xfrm>
              <a:off x="0" y="6271787"/>
              <a:ext cx="12192000" cy="77255"/>
              <a:chOff x="0" y="6780745"/>
              <a:chExt cx="12192000" cy="77255"/>
            </a:xfrm>
          </p:grpSpPr>
          <p:sp>
            <p:nvSpPr>
              <p:cNvPr id="21" name="Rectangle 20">
                <a:extLst>
                  <a:ext uri="{FF2B5EF4-FFF2-40B4-BE49-F238E27FC236}">
                    <a16:creationId xmlns:a16="http://schemas.microsoft.com/office/drawing/2014/main" id="{7B7F549B-951E-4527-97B3-8D07681415BE}"/>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DE9BE51-AA24-4C89-9BA6-A99455E1F03C}"/>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C4FBDD4A-CF7C-4151-BE82-066370F4A32F}"/>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2699833"/>
            <a:ext cx="2627085"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2699833"/>
            <a:ext cx="2627085"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2627313"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3396342" y="1039024"/>
            <a:ext cx="2627313"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6183085" y="1039024"/>
            <a:ext cx="2627313" cy="1495425"/>
          </a:xfrm>
          <a:prstGeom prst="round2DiagRect">
            <a:avLst/>
          </a:prstGeom>
        </p:spPr>
        <p:txBody>
          <a:bodyPr/>
          <a:lstStyle/>
          <a:p>
            <a:r>
              <a:rPr lang="en-US"/>
              <a:t>Click icon to add picture</a:t>
            </a:r>
          </a:p>
        </p:txBody>
      </p:sp>
      <p:sp>
        <p:nvSpPr>
          <p:cNvPr id="20" name="Picture Placeholder 7"/>
          <p:cNvSpPr>
            <a:spLocks noGrp="1"/>
          </p:cNvSpPr>
          <p:nvPr>
            <p:ph type="pic" sz="quarter" idx="19"/>
          </p:nvPr>
        </p:nvSpPr>
        <p:spPr>
          <a:xfrm>
            <a:off x="8955314" y="1039024"/>
            <a:ext cx="2627313"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146134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4844FCA-D0B5-4D3F-8774-C98A3F217698}"/>
              </a:ext>
            </a:extLst>
          </p:cNvPr>
          <p:cNvGrpSpPr/>
          <p:nvPr userDrawn="1"/>
        </p:nvGrpSpPr>
        <p:grpSpPr>
          <a:xfrm>
            <a:off x="0" y="6271787"/>
            <a:ext cx="12206514" cy="586213"/>
            <a:chOff x="0" y="6271787"/>
            <a:chExt cx="12206514" cy="586213"/>
          </a:xfrm>
        </p:grpSpPr>
        <p:grpSp>
          <p:nvGrpSpPr>
            <p:cNvPr id="14" name="Group 13">
              <a:extLst>
                <a:ext uri="{FF2B5EF4-FFF2-40B4-BE49-F238E27FC236}">
                  <a16:creationId xmlns:a16="http://schemas.microsoft.com/office/drawing/2014/main" id="{69176882-005E-46FB-B432-1406B8FE6774}"/>
                </a:ext>
              </a:extLst>
            </p:cNvPr>
            <p:cNvGrpSpPr/>
            <p:nvPr userDrawn="1"/>
          </p:nvGrpSpPr>
          <p:grpSpPr>
            <a:xfrm>
              <a:off x="0" y="6271787"/>
              <a:ext cx="12192000" cy="77255"/>
              <a:chOff x="0" y="6780745"/>
              <a:chExt cx="12192000" cy="77255"/>
            </a:xfrm>
          </p:grpSpPr>
          <p:sp>
            <p:nvSpPr>
              <p:cNvPr id="16" name="Rectangle 15">
                <a:extLst>
                  <a:ext uri="{FF2B5EF4-FFF2-40B4-BE49-F238E27FC236}">
                    <a16:creationId xmlns:a16="http://schemas.microsoft.com/office/drawing/2014/main" id="{7326B67E-ACDF-4FDE-ABA9-F56B44086453}"/>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F5D9513-3C3D-4F13-9D05-9107BBAFE379}"/>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C00AED0-DE89-4B3C-AA0F-B388034A760F}"/>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2699833"/>
            <a:ext cx="3526972"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2699833"/>
            <a:ext cx="3526972"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2699833"/>
            <a:ext cx="3526972"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3527278"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4332514" y="1039024"/>
            <a:ext cx="3527278"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8055428" y="1039024"/>
            <a:ext cx="3527278"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1075623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B84CAB2-4161-4538-84F3-E2A3A79A0FD6}"/>
              </a:ext>
            </a:extLst>
          </p:cNvPr>
          <p:cNvGrpSpPr/>
          <p:nvPr userDrawn="1"/>
        </p:nvGrpSpPr>
        <p:grpSpPr>
          <a:xfrm>
            <a:off x="0" y="6271787"/>
            <a:ext cx="12206514" cy="586213"/>
            <a:chOff x="0" y="6271787"/>
            <a:chExt cx="12206514" cy="586213"/>
          </a:xfrm>
        </p:grpSpPr>
        <p:grpSp>
          <p:nvGrpSpPr>
            <p:cNvPr id="15" name="Group 14">
              <a:extLst>
                <a:ext uri="{FF2B5EF4-FFF2-40B4-BE49-F238E27FC236}">
                  <a16:creationId xmlns:a16="http://schemas.microsoft.com/office/drawing/2014/main" id="{8D387A14-6794-4767-84DA-4F3CE736A93A}"/>
                </a:ext>
              </a:extLst>
            </p:cNvPr>
            <p:cNvGrpSpPr/>
            <p:nvPr userDrawn="1"/>
          </p:nvGrpSpPr>
          <p:grpSpPr>
            <a:xfrm>
              <a:off x="0" y="6271787"/>
              <a:ext cx="12192000" cy="77255"/>
              <a:chOff x="0" y="6780745"/>
              <a:chExt cx="12192000" cy="77255"/>
            </a:xfrm>
          </p:grpSpPr>
          <p:sp>
            <p:nvSpPr>
              <p:cNvPr id="17" name="Rectangle 16">
                <a:extLst>
                  <a:ext uri="{FF2B5EF4-FFF2-40B4-BE49-F238E27FC236}">
                    <a16:creationId xmlns:a16="http://schemas.microsoft.com/office/drawing/2014/main" id="{AB4A0618-D12D-4595-B085-F5E91A873E69}"/>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19EE09-7075-4F20-856F-2650629E9FFE}"/>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8239896-33BE-4F37-9360-11A4C1136791}"/>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1105633"/>
            <a:ext cx="2627085"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1105633"/>
            <a:ext cx="2627085"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402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4F3632B-A779-42A7-8153-BE070995488B}"/>
              </a:ext>
            </a:extLst>
          </p:cNvPr>
          <p:cNvGrpSpPr/>
          <p:nvPr userDrawn="1"/>
        </p:nvGrpSpPr>
        <p:grpSpPr>
          <a:xfrm>
            <a:off x="0" y="6271787"/>
            <a:ext cx="12206514" cy="586213"/>
            <a:chOff x="0" y="6271787"/>
            <a:chExt cx="12206514" cy="586213"/>
          </a:xfrm>
        </p:grpSpPr>
        <p:grpSp>
          <p:nvGrpSpPr>
            <p:cNvPr id="10" name="Group 9">
              <a:extLst>
                <a:ext uri="{FF2B5EF4-FFF2-40B4-BE49-F238E27FC236}">
                  <a16:creationId xmlns:a16="http://schemas.microsoft.com/office/drawing/2014/main" id="{30E29D6D-A4B7-4A94-96BC-82D246FE1E12}"/>
                </a:ext>
              </a:extLst>
            </p:cNvPr>
            <p:cNvGrpSpPr/>
            <p:nvPr userDrawn="1"/>
          </p:nvGrpSpPr>
          <p:grpSpPr>
            <a:xfrm>
              <a:off x="0" y="6271787"/>
              <a:ext cx="12192000" cy="77255"/>
              <a:chOff x="0" y="6780745"/>
              <a:chExt cx="12192000" cy="77255"/>
            </a:xfrm>
          </p:grpSpPr>
          <p:sp>
            <p:nvSpPr>
              <p:cNvPr id="12" name="Rectangle 11">
                <a:extLst>
                  <a:ext uri="{FF2B5EF4-FFF2-40B4-BE49-F238E27FC236}">
                    <a16:creationId xmlns:a16="http://schemas.microsoft.com/office/drawing/2014/main" id="{034BEEDF-36FA-45CA-9EC9-EE2AB0BAEA7F}"/>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846E00-F9B6-4C3B-B7B0-104C08DAD399}"/>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6217D982-BEA4-4547-9BAB-6AA16969C365}"/>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09600" y="115994"/>
            <a:ext cx="10972800" cy="757647"/>
          </a:xfrm>
        </p:spPr>
        <p:txBody>
          <a:bodyPr/>
          <a:lstStyle/>
          <a:p>
            <a:r>
              <a:rPr lang="en-US"/>
              <a:t>Click to edit Master title style</a:t>
            </a:r>
          </a:p>
        </p:txBody>
      </p:sp>
      <p:sp>
        <p:nvSpPr>
          <p:cNvPr id="3" name="Content Placeholder 2"/>
          <p:cNvSpPr>
            <a:spLocks noGrp="1"/>
          </p:cNvSpPr>
          <p:nvPr>
            <p:ph idx="1"/>
          </p:nvPr>
        </p:nvSpPr>
        <p:spPr>
          <a:xfrm>
            <a:off x="609600" y="1105632"/>
            <a:ext cx="10972800" cy="500074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415620"/>
            <a:ext cx="2844800" cy="365125"/>
          </a:xfrm>
        </p:spPr>
        <p:txBody>
          <a:bodyPr/>
          <a:lstStyle>
            <a:lvl1pPr algn="l">
              <a:defRPr/>
            </a:lvl1pPr>
          </a:lstStyle>
          <a:p>
            <a:fld id="{E9BE5642-BA03-48C1-825D-4BE882A3C6D5}" type="datetime1">
              <a:rPr lang="en-US" smtClean="0"/>
              <a:t>11/7/2023</a:t>
            </a:fld>
            <a:endParaRPr lang="en-US"/>
          </a:p>
        </p:txBody>
      </p:sp>
      <p:sp>
        <p:nvSpPr>
          <p:cNvPr id="5" name="Footer Placeholder 4"/>
          <p:cNvSpPr>
            <a:spLocks noGrp="1"/>
          </p:cNvSpPr>
          <p:nvPr>
            <p:ph type="ftr" sz="quarter" idx="11"/>
          </p:nvPr>
        </p:nvSpPr>
        <p:spPr>
          <a:xfrm>
            <a:off x="609600" y="6415620"/>
            <a:ext cx="7416800" cy="365125"/>
          </a:xfrm>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1914630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D053E0F-D1E8-4D01-AEE7-014A5F6D6090}"/>
              </a:ext>
            </a:extLst>
          </p:cNvPr>
          <p:cNvGrpSpPr/>
          <p:nvPr userDrawn="1"/>
        </p:nvGrpSpPr>
        <p:grpSpPr>
          <a:xfrm>
            <a:off x="0" y="6271787"/>
            <a:ext cx="12206514" cy="586213"/>
            <a:chOff x="0" y="6271787"/>
            <a:chExt cx="12206514" cy="586213"/>
          </a:xfrm>
        </p:grpSpPr>
        <p:grpSp>
          <p:nvGrpSpPr>
            <p:cNvPr id="14" name="Group 13">
              <a:extLst>
                <a:ext uri="{FF2B5EF4-FFF2-40B4-BE49-F238E27FC236}">
                  <a16:creationId xmlns:a16="http://schemas.microsoft.com/office/drawing/2014/main" id="{8467981D-0769-4560-A217-5BDDF6C3BC4B}"/>
                </a:ext>
              </a:extLst>
            </p:cNvPr>
            <p:cNvGrpSpPr/>
            <p:nvPr userDrawn="1"/>
          </p:nvGrpSpPr>
          <p:grpSpPr>
            <a:xfrm>
              <a:off x="0" y="6271787"/>
              <a:ext cx="12192000" cy="77255"/>
              <a:chOff x="0" y="6780745"/>
              <a:chExt cx="12192000" cy="77255"/>
            </a:xfrm>
          </p:grpSpPr>
          <p:sp>
            <p:nvSpPr>
              <p:cNvPr id="16" name="Rectangle 15">
                <a:extLst>
                  <a:ext uri="{FF2B5EF4-FFF2-40B4-BE49-F238E27FC236}">
                    <a16:creationId xmlns:a16="http://schemas.microsoft.com/office/drawing/2014/main" id="{6CD05E43-6551-4219-B4A5-5CBC2645DAD8}"/>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EAFDF9-3783-467E-84EA-410F98F1610B}"/>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1DF1FAF-391B-4DE3-8C5E-4D408A27E3B0}"/>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1105633"/>
            <a:ext cx="3526972"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1105633"/>
            <a:ext cx="3526972"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1105633"/>
            <a:ext cx="3526972"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676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1143001"/>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7742" y="5278341"/>
            <a:ext cx="2364658" cy="1037656"/>
          </a:xfrm>
          <a:prstGeom prst="rect">
            <a:avLst/>
          </a:prstGeom>
          <a:ln>
            <a:noFill/>
          </a:ln>
          <a:effectLst/>
        </p:spPr>
      </p:pic>
      <p:sp>
        <p:nvSpPr>
          <p:cNvPr id="8" name="Rectangle 7"/>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600" y="6780745"/>
            <a:ext cx="36830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473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780745"/>
          </a:xfrm>
        </p:spPr>
        <p:txBody>
          <a:bodyPr anchor="ctr"/>
          <a:lstStyle>
            <a:lvl1pPr marL="0" indent="0" algn="ctr">
              <a:buNone/>
              <a:tabLst>
                <a:tab pos="1203325" algn="l"/>
              </a:tabLst>
              <a:defRPr baseline="0">
                <a:solidFill>
                  <a:schemeClr val="bg1">
                    <a:lumMod val="65000"/>
                  </a:schemeClr>
                </a:solidFill>
              </a:defRPr>
            </a:lvl1pPr>
          </a:lstStyle>
          <a:p>
            <a:r>
              <a:rPr lang="en-US"/>
              <a:t>Click picture icon to insert a back ground image </a:t>
            </a:r>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l">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28125" y="5117682"/>
            <a:ext cx="2641600" cy="1480500"/>
          </a:xfrm>
          <a:prstGeom prst="rect">
            <a:avLst/>
          </a:prstGeom>
          <a:ln>
            <a:noFill/>
          </a:ln>
          <a:effectLst/>
        </p:spPr>
      </p:pic>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641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54790" t="46084" r="20212" b="8238"/>
          <a:stretch/>
        </p:blipFill>
        <p:spPr>
          <a:xfrm>
            <a:off x="2" y="1"/>
            <a:ext cx="12191999" cy="6858001"/>
          </a:xfrm>
          <a:prstGeom prst="rect">
            <a:avLst/>
          </a:prstGeom>
        </p:spPr>
      </p:pic>
      <p:sp>
        <p:nvSpPr>
          <p:cNvPr id="3" name="Date Placeholder 2"/>
          <p:cNvSpPr>
            <a:spLocks noGrp="1"/>
          </p:cNvSpPr>
          <p:nvPr>
            <p:ph type="dt" sz="half" idx="10"/>
          </p:nvPr>
        </p:nvSpPr>
        <p:spPr/>
        <p:txBody>
          <a:bodyPr/>
          <a:lstStyle/>
          <a:p>
            <a:fld id="{B2302BA5-009C-4304-88A1-8B67B1FB051F}"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9579" t="776" r="67555" b="80604"/>
          <a:stretch/>
        </p:blipFill>
        <p:spPr>
          <a:xfrm>
            <a:off x="4893733" y="0"/>
            <a:ext cx="7298267" cy="1828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455" y="4812642"/>
            <a:ext cx="3069168" cy="1705093"/>
          </a:xfrm>
          <a:prstGeom prst="rect">
            <a:avLst/>
          </a:prstGeom>
          <a:noFill/>
          <a:ln>
            <a:noFill/>
          </a:ln>
        </p:spPr>
      </p:pic>
      <p:sp>
        <p:nvSpPr>
          <p:cNvPr id="9" name="Title 1"/>
          <p:cNvSpPr>
            <a:spLocks noGrp="1"/>
          </p:cNvSpPr>
          <p:nvPr>
            <p:ph type="title"/>
          </p:nvPr>
        </p:nvSpPr>
        <p:spPr>
          <a:xfrm>
            <a:off x="963084" y="2750740"/>
            <a:ext cx="10363200" cy="1362075"/>
          </a:xfrm>
        </p:spPr>
        <p:txBody>
          <a:bodyPr anchor="t"/>
          <a:lstStyle>
            <a:lvl1pPr algn="l">
              <a:defRPr sz="4000" b="1" cap="all">
                <a:solidFill>
                  <a:schemeClr val="tx2"/>
                </a:solidFill>
              </a:defRPr>
            </a:lvl1pPr>
          </a:lstStyle>
          <a:p>
            <a:r>
              <a:rPr lang="en-US"/>
              <a:t>Click to edit Master title style</a:t>
            </a:r>
          </a:p>
        </p:txBody>
      </p:sp>
      <p:sp>
        <p:nvSpPr>
          <p:cNvPr id="10" name="Text Placeholder 2"/>
          <p:cNvSpPr>
            <a:spLocks noGrp="1"/>
          </p:cNvSpPr>
          <p:nvPr>
            <p:ph type="body" idx="1"/>
          </p:nvPr>
        </p:nvSpPr>
        <p:spPr>
          <a:xfrm>
            <a:off x="6502401" y="3525440"/>
            <a:ext cx="4823884" cy="5857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8613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Date Placeholder 2"/>
          <p:cNvSpPr>
            <a:spLocks noGrp="1"/>
          </p:cNvSpPr>
          <p:nvPr>
            <p:ph type="dt" sz="half" idx="10"/>
          </p:nvPr>
        </p:nvSpPr>
        <p:spPr/>
        <p:txBody>
          <a:bodyPr/>
          <a:lstStyle/>
          <a:p>
            <a:fld id="{8028EE05-C207-480E-A7F3-2DAD5A9C220C}"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
        <p:nvSpPr>
          <p:cNvPr id="7"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4173358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DCCD3-AC27-4CE2-9DE0-44E037F5A07F}" type="datetime1">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2902556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1377-32BD-4D91-A2C7-B5F9E2475268}"/>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277B116-8C50-4B6B-87BF-9FC35B3A5A55}"/>
              </a:ext>
            </a:extLst>
          </p:cNvPr>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329926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5117682"/>
            <a:ext cx="2641600" cy="1480500"/>
          </a:xfrm>
          <a:prstGeom prst="rect">
            <a:avLst/>
          </a:prstGeom>
          <a:ln>
            <a:noFill/>
          </a:ln>
          <a:effectLst/>
        </p:spPr>
      </p:pic>
      <p:sp>
        <p:nvSpPr>
          <p:cNvPr id="10" name="Rectangle 9"/>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515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2" name="Title 1"/>
          <p:cNvSpPr>
            <a:spLocks noGrp="1"/>
          </p:cNvSpPr>
          <p:nvPr>
            <p:ph type="title"/>
          </p:nvPr>
        </p:nvSpPr>
        <p:spPr>
          <a:xfrm>
            <a:off x="609600" y="115994"/>
            <a:ext cx="10972800" cy="757647"/>
          </a:xfrm>
        </p:spPr>
        <p:txBody>
          <a:bodyPr/>
          <a:lstStyle/>
          <a:p>
            <a:r>
              <a:rPr lang="en-US"/>
              <a:t>Click to edit Master title style</a:t>
            </a:r>
          </a:p>
        </p:txBody>
      </p:sp>
      <p:sp>
        <p:nvSpPr>
          <p:cNvPr id="3" name="Content Placeholder 2"/>
          <p:cNvSpPr>
            <a:spLocks noGrp="1"/>
          </p:cNvSpPr>
          <p:nvPr>
            <p:ph idx="1"/>
          </p:nvPr>
        </p:nvSpPr>
        <p:spPr>
          <a:xfrm>
            <a:off x="609600" y="1105632"/>
            <a:ext cx="10972800" cy="500074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415620"/>
            <a:ext cx="2844800" cy="365125"/>
          </a:xfrm>
        </p:spPr>
        <p:txBody>
          <a:bodyPr/>
          <a:lstStyle>
            <a:lvl1pPr algn="l">
              <a:defRPr/>
            </a:lvl1pPr>
          </a:lstStyle>
          <a:p>
            <a:fld id="{E9BE5642-BA03-48C1-825D-4BE882A3C6D5}" type="datetime1">
              <a:rPr lang="en-US" smtClean="0"/>
              <a:t>11/7/2023</a:t>
            </a:fld>
            <a:endParaRPr lang="en-US"/>
          </a:p>
        </p:txBody>
      </p:sp>
      <p:sp>
        <p:nvSpPr>
          <p:cNvPr id="5" name="Footer Placeholder 4"/>
          <p:cNvSpPr>
            <a:spLocks noGrp="1"/>
          </p:cNvSpPr>
          <p:nvPr>
            <p:ph type="ftr" sz="quarter" idx="11"/>
          </p:nvPr>
        </p:nvSpPr>
        <p:spPr>
          <a:xfrm>
            <a:off x="609600" y="6415620"/>
            <a:ext cx="7416800" cy="365125"/>
          </a:xfrm>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1914630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14601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DF1A0E-D042-4F98-B667-19FC8E685312}"/>
              </a:ext>
            </a:extLst>
          </p:cNvPr>
          <p:cNvGrpSpPr/>
          <p:nvPr userDrawn="1"/>
        </p:nvGrpSpPr>
        <p:grpSpPr>
          <a:xfrm>
            <a:off x="0" y="6271787"/>
            <a:ext cx="12206514" cy="586213"/>
            <a:chOff x="0" y="6271787"/>
            <a:chExt cx="12206514" cy="586213"/>
          </a:xfrm>
        </p:grpSpPr>
        <p:grpSp>
          <p:nvGrpSpPr>
            <p:cNvPr id="12" name="Group 11">
              <a:extLst>
                <a:ext uri="{FF2B5EF4-FFF2-40B4-BE49-F238E27FC236}">
                  <a16:creationId xmlns:a16="http://schemas.microsoft.com/office/drawing/2014/main" id="{15C61236-EA9A-463C-A234-36D590B05880}"/>
                </a:ext>
              </a:extLst>
            </p:cNvPr>
            <p:cNvGrpSpPr/>
            <p:nvPr userDrawn="1"/>
          </p:nvGrpSpPr>
          <p:grpSpPr>
            <a:xfrm>
              <a:off x="0" y="6271787"/>
              <a:ext cx="12192000" cy="77255"/>
              <a:chOff x="0" y="6780745"/>
              <a:chExt cx="12192000" cy="77255"/>
            </a:xfrm>
          </p:grpSpPr>
          <p:sp>
            <p:nvSpPr>
              <p:cNvPr id="14" name="Rectangle 13">
                <a:extLst>
                  <a:ext uri="{FF2B5EF4-FFF2-40B4-BE49-F238E27FC236}">
                    <a16:creationId xmlns:a16="http://schemas.microsoft.com/office/drawing/2014/main" id="{A554D3CC-9615-4F05-AD2B-F83618B6DE90}"/>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9485C-24FB-4E6B-9E72-35A16389E50E}"/>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F6B02C7-BAE4-467C-970B-351C21424FBA}"/>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1460129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2699833"/>
            <a:ext cx="2627085"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2699833"/>
            <a:ext cx="2627085"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2627313"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3396342" y="1039024"/>
            <a:ext cx="2627313"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6183085" y="1039024"/>
            <a:ext cx="2627313" cy="1495425"/>
          </a:xfrm>
          <a:prstGeom prst="round2DiagRect">
            <a:avLst/>
          </a:prstGeom>
        </p:spPr>
        <p:txBody>
          <a:bodyPr/>
          <a:lstStyle/>
          <a:p>
            <a:r>
              <a:rPr lang="en-US"/>
              <a:t>Click icon to add picture</a:t>
            </a:r>
          </a:p>
        </p:txBody>
      </p:sp>
      <p:sp>
        <p:nvSpPr>
          <p:cNvPr id="20" name="Picture Placeholder 7"/>
          <p:cNvSpPr>
            <a:spLocks noGrp="1"/>
          </p:cNvSpPr>
          <p:nvPr>
            <p:ph type="pic" sz="quarter" idx="19"/>
          </p:nvPr>
        </p:nvSpPr>
        <p:spPr>
          <a:xfrm>
            <a:off x="8955314" y="1039024"/>
            <a:ext cx="2627313"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381490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2699833"/>
            <a:ext cx="3526972"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2699833"/>
            <a:ext cx="3526972"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2699833"/>
            <a:ext cx="3526972"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3527278"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4332514" y="1039024"/>
            <a:ext cx="3527278"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8055428" y="1039024"/>
            <a:ext cx="3527278"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1161992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1105633"/>
            <a:ext cx="2627085"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1105633"/>
            <a:ext cx="2627085"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60493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1105633"/>
            <a:ext cx="3526972"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1105633"/>
            <a:ext cx="3526972"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1105633"/>
            <a:ext cx="3526972"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295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1143001"/>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7742" y="5278341"/>
            <a:ext cx="2364658" cy="1037656"/>
          </a:xfrm>
          <a:prstGeom prst="rect">
            <a:avLst/>
          </a:prstGeom>
          <a:ln>
            <a:noFill/>
          </a:ln>
          <a:effectLst/>
        </p:spPr>
      </p:pic>
      <p:sp>
        <p:nvSpPr>
          <p:cNvPr id="8" name="Rectangle 7"/>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600" y="6780745"/>
            <a:ext cx="36830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600" y="6780745"/>
            <a:ext cx="36830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953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780745"/>
          </a:xfrm>
        </p:spPr>
        <p:txBody>
          <a:bodyPr anchor="ctr"/>
          <a:lstStyle>
            <a:lvl1pPr marL="0" indent="0" algn="ctr">
              <a:buNone/>
              <a:tabLst>
                <a:tab pos="1203325" algn="l"/>
              </a:tabLst>
              <a:defRPr baseline="0">
                <a:solidFill>
                  <a:schemeClr val="bg1">
                    <a:lumMod val="65000"/>
                  </a:schemeClr>
                </a:solidFill>
              </a:defRPr>
            </a:lvl1pPr>
          </a:lstStyle>
          <a:p>
            <a:r>
              <a:rPr lang="en-US"/>
              <a:t>Click icon to add picture</a:t>
            </a:r>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l">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28125" y="5117682"/>
            <a:ext cx="2641600" cy="1480500"/>
          </a:xfrm>
          <a:prstGeom prst="rect">
            <a:avLst/>
          </a:prstGeom>
          <a:ln>
            <a:noFill/>
          </a:ln>
          <a:effectLst/>
        </p:spPr>
      </p:pic>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767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502401" y="5181601"/>
            <a:ext cx="4823884" cy="5857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E1566C-9D74-402A-909D-93DAB917987A}"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7287" y="2217210"/>
            <a:ext cx="2257425" cy="990600"/>
          </a:xfrm>
          <a:prstGeom prst="rect">
            <a:avLst/>
          </a:prstGeom>
        </p:spPr>
      </p:pic>
      <p:sp>
        <p:nvSpPr>
          <p:cNvPr id="11" name="Rectangle 10"/>
          <p:cNvSpPr/>
          <p:nvPr/>
        </p:nvSpPr>
        <p:spPr>
          <a:xfrm>
            <a:off x="0" y="678836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7287" y="2217210"/>
            <a:ext cx="2257425" cy="990600"/>
          </a:xfrm>
          <a:prstGeom prst="rect">
            <a:avLst/>
          </a:prstGeom>
        </p:spPr>
      </p:pic>
      <p:sp>
        <p:nvSpPr>
          <p:cNvPr id="14" name="Rectangle 13"/>
          <p:cNvSpPr/>
          <p:nvPr/>
        </p:nvSpPr>
        <p:spPr>
          <a:xfrm>
            <a:off x="0" y="678836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094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54790" t="46084" r="20212" b="8238"/>
          <a:stretch/>
        </p:blipFill>
        <p:spPr>
          <a:xfrm>
            <a:off x="2" y="1"/>
            <a:ext cx="12191999" cy="6858001"/>
          </a:xfrm>
          <a:prstGeom prst="rect">
            <a:avLst/>
          </a:prstGeom>
        </p:spPr>
      </p:pic>
      <p:sp>
        <p:nvSpPr>
          <p:cNvPr id="3" name="Date Placeholder 2"/>
          <p:cNvSpPr>
            <a:spLocks noGrp="1"/>
          </p:cNvSpPr>
          <p:nvPr>
            <p:ph type="dt" sz="half" idx="10"/>
          </p:nvPr>
        </p:nvSpPr>
        <p:spPr/>
        <p:txBody>
          <a:bodyPr/>
          <a:lstStyle/>
          <a:p>
            <a:fld id="{B2302BA5-009C-4304-88A1-8B67B1FB051F}"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9579" t="776" r="67555" b="80604"/>
          <a:stretch/>
        </p:blipFill>
        <p:spPr>
          <a:xfrm>
            <a:off x="4893733" y="0"/>
            <a:ext cx="7298267" cy="1828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455" y="4812642"/>
            <a:ext cx="3069168" cy="1705093"/>
          </a:xfrm>
          <a:prstGeom prst="rect">
            <a:avLst/>
          </a:prstGeom>
          <a:noFill/>
          <a:ln>
            <a:noFill/>
          </a:ln>
        </p:spPr>
      </p:pic>
      <p:sp>
        <p:nvSpPr>
          <p:cNvPr id="9" name="Title 1"/>
          <p:cNvSpPr>
            <a:spLocks noGrp="1"/>
          </p:cNvSpPr>
          <p:nvPr>
            <p:ph type="title"/>
          </p:nvPr>
        </p:nvSpPr>
        <p:spPr>
          <a:xfrm>
            <a:off x="963084" y="2750740"/>
            <a:ext cx="10363200" cy="1362075"/>
          </a:xfrm>
        </p:spPr>
        <p:txBody>
          <a:bodyPr anchor="t"/>
          <a:lstStyle>
            <a:lvl1pPr algn="l">
              <a:defRPr sz="4000" b="1" cap="all">
                <a:solidFill>
                  <a:schemeClr val="tx2"/>
                </a:solidFill>
              </a:defRPr>
            </a:lvl1pPr>
          </a:lstStyle>
          <a:p>
            <a:r>
              <a:rPr lang="en-US"/>
              <a:t>Click to edit Master title style</a:t>
            </a:r>
          </a:p>
        </p:txBody>
      </p:sp>
      <p:sp>
        <p:nvSpPr>
          <p:cNvPr id="10" name="Text Placeholder 2"/>
          <p:cNvSpPr>
            <a:spLocks noGrp="1"/>
          </p:cNvSpPr>
          <p:nvPr>
            <p:ph type="body" idx="1"/>
          </p:nvPr>
        </p:nvSpPr>
        <p:spPr>
          <a:xfrm>
            <a:off x="6502401" y="3525440"/>
            <a:ext cx="4823884" cy="5857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458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Date Placeholder 2"/>
          <p:cNvSpPr>
            <a:spLocks noGrp="1"/>
          </p:cNvSpPr>
          <p:nvPr>
            <p:ph type="dt" sz="half" idx="10"/>
          </p:nvPr>
        </p:nvSpPr>
        <p:spPr/>
        <p:txBody>
          <a:bodyPr/>
          <a:lstStyle/>
          <a:p>
            <a:fld id="{8028EE05-C207-480E-A7F3-2DAD5A9C220C}"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
        <p:nvSpPr>
          <p:cNvPr id="7"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1574590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79D71-8A6D-4F3F-AF4A-A462DDE898DD}" type="datetime1">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E5A4D-2439-42BC-BABB-6AD786F2FD5F}" type="slidenum">
              <a:rPr lang="en-US" smtClean="0"/>
              <a:t>‹#›</a:t>
            </a:fld>
            <a:endParaRPr lang="en-US"/>
          </a:p>
        </p:txBody>
      </p:sp>
      <p:sp>
        <p:nvSpPr>
          <p:cNvPr id="5" name="Rectangle 4"/>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21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E188E08-9D4B-450A-9697-BC2389CFD684}"/>
              </a:ext>
            </a:extLst>
          </p:cNvPr>
          <p:cNvGrpSpPr/>
          <p:nvPr userDrawn="1"/>
        </p:nvGrpSpPr>
        <p:grpSpPr>
          <a:xfrm>
            <a:off x="0" y="6271787"/>
            <a:ext cx="12206514" cy="586213"/>
            <a:chOff x="0" y="6271787"/>
            <a:chExt cx="12206514" cy="586213"/>
          </a:xfrm>
        </p:grpSpPr>
        <p:grpSp>
          <p:nvGrpSpPr>
            <p:cNvPr id="16" name="Group 15">
              <a:extLst>
                <a:ext uri="{FF2B5EF4-FFF2-40B4-BE49-F238E27FC236}">
                  <a16:creationId xmlns:a16="http://schemas.microsoft.com/office/drawing/2014/main" id="{3A011A07-E647-4DDA-B91D-F575B04CC476}"/>
                </a:ext>
              </a:extLst>
            </p:cNvPr>
            <p:cNvGrpSpPr/>
            <p:nvPr userDrawn="1"/>
          </p:nvGrpSpPr>
          <p:grpSpPr>
            <a:xfrm>
              <a:off x="0" y="6271787"/>
              <a:ext cx="12192000" cy="77255"/>
              <a:chOff x="0" y="6780745"/>
              <a:chExt cx="12192000" cy="77255"/>
            </a:xfrm>
          </p:grpSpPr>
          <p:sp>
            <p:nvSpPr>
              <p:cNvPr id="21" name="Rectangle 20">
                <a:extLst>
                  <a:ext uri="{FF2B5EF4-FFF2-40B4-BE49-F238E27FC236}">
                    <a16:creationId xmlns:a16="http://schemas.microsoft.com/office/drawing/2014/main" id="{D39753BD-8FB1-442C-886A-25757C0D0BB4}"/>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FD93CD-B8C7-4373-986A-FF8FDDC6908A}"/>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D99A717-8F53-4813-BA76-F45EAADCDD89}"/>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2699833"/>
            <a:ext cx="2627085"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2699833"/>
            <a:ext cx="2627085"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2627313"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3396342" y="1039024"/>
            <a:ext cx="2627313"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6183085" y="1039024"/>
            <a:ext cx="2627313" cy="1495425"/>
          </a:xfrm>
          <a:prstGeom prst="round2DiagRect">
            <a:avLst/>
          </a:prstGeom>
        </p:spPr>
        <p:txBody>
          <a:bodyPr/>
          <a:lstStyle/>
          <a:p>
            <a:r>
              <a:rPr lang="en-US"/>
              <a:t>Click icon to add picture</a:t>
            </a:r>
          </a:p>
        </p:txBody>
      </p:sp>
      <p:sp>
        <p:nvSpPr>
          <p:cNvPr id="20" name="Picture Placeholder 7"/>
          <p:cNvSpPr>
            <a:spLocks noGrp="1"/>
          </p:cNvSpPr>
          <p:nvPr>
            <p:ph type="pic" sz="quarter" idx="19"/>
          </p:nvPr>
        </p:nvSpPr>
        <p:spPr>
          <a:xfrm>
            <a:off x="8955314" y="1039024"/>
            <a:ext cx="2627313"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381490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DCCD3-AC27-4CE2-9DE0-44E037F5A07F}" type="datetime1">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2346726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5117682"/>
            <a:ext cx="2641600" cy="1480500"/>
          </a:xfrm>
          <a:prstGeom prst="rect">
            <a:avLst/>
          </a:prstGeom>
          <a:ln>
            <a:noFill/>
          </a:ln>
          <a:effectLst/>
        </p:spPr>
      </p:pic>
      <p:sp>
        <p:nvSpPr>
          <p:cNvPr id="10" name="Rectangle 9"/>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779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2600860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2699833"/>
            <a:ext cx="2627085"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2699833"/>
            <a:ext cx="2627085"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2627313"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3396342" y="1039024"/>
            <a:ext cx="2627313"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6183085" y="1039024"/>
            <a:ext cx="2627313" cy="1495425"/>
          </a:xfrm>
          <a:prstGeom prst="round2DiagRect">
            <a:avLst/>
          </a:prstGeom>
        </p:spPr>
        <p:txBody>
          <a:bodyPr/>
          <a:lstStyle/>
          <a:p>
            <a:r>
              <a:rPr lang="en-US"/>
              <a:t>Click icon to add picture</a:t>
            </a:r>
          </a:p>
        </p:txBody>
      </p:sp>
      <p:sp>
        <p:nvSpPr>
          <p:cNvPr id="20" name="Picture Placeholder 7"/>
          <p:cNvSpPr>
            <a:spLocks noGrp="1"/>
          </p:cNvSpPr>
          <p:nvPr>
            <p:ph type="pic" sz="quarter" idx="19"/>
          </p:nvPr>
        </p:nvSpPr>
        <p:spPr>
          <a:xfrm>
            <a:off x="8955314" y="1039024"/>
            <a:ext cx="2627313"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146134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2699833"/>
            <a:ext cx="3526972"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2699833"/>
            <a:ext cx="3526972"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2699833"/>
            <a:ext cx="3526972"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3527278"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4332514" y="1039024"/>
            <a:ext cx="3527278"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8055428" y="1039024"/>
            <a:ext cx="3527278"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1075623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1105633"/>
            <a:ext cx="2627085"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1105633"/>
            <a:ext cx="2627085"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4026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Content Placeholder 2"/>
          <p:cNvSpPr>
            <a:spLocks noGrp="1"/>
          </p:cNvSpPr>
          <p:nvPr>
            <p:ph sz="half" idx="1"/>
          </p:nvPr>
        </p:nvSpPr>
        <p:spPr>
          <a:xfrm>
            <a:off x="609600" y="1105633"/>
            <a:ext cx="3526972"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1105633"/>
            <a:ext cx="3526972"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1105633"/>
            <a:ext cx="3526972"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6764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1143001"/>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7742" y="5278341"/>
            <a:ext cx="2364658" cy="1037656"/>
          </a:xfrm>
          <a:prstGeom prst="rect">
            <a:avLst/>
          </a:prstGeom>
          <a:ln>
            <a:noFill/>
          </a:ln>
          <a:effectLst/>
        </p:spPr>
      </p:pic>
      <p:sp>
        <p:nvSpPr>
          <p:cNvPr id="8" name="Rectangle 7"/>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600" y="6780745"/>
            <a:ext cx="36830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473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780745"/>
          </a:xfrm>
        </p:spPr>
        <p:txBody>
          <a:bodyPr anchor="ctr"/>
          <a:lstStyle>
            <a:lvl1pPr marL="0" indent="0" algn="ctr">
              <a:buNone/>
              <a:tabLst>
                <a:tab pos="1203325" algn="l"/>
              </a:tabLst>
              <a:defRPr baseline="0">
                <a:solidFill>
                  <a:schemeClr val="bg1">
                    <a:lumMod val="65000"/>
                  </a:schemeClr>
                </a:solidFill>
              </a:defRPr>
            </a:lvl1pPr>
          </a:lstStyle>
          <a:p>
            <a:r>
              <a:rPr lang="en-US"/>
              <a:t>Click picture icon to insert a back ground image </a:t>
            </a:r>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l">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28125" y="5117682"/>
            <a:ext cx="2641600" cy="1480500"/>
          </a:xfrm>
          <a:prstGeom prst="rect">
            <a:avLst/>
          </a:prstGeom>
          <a:ln>
            <a:noFill/>
          </a:ln>
          <a:effectLst/>
        </p:spPr>
      </p:pic>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641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54790" t="46084" r="20212" b="8238"/>
          <a:stretch/>
        </p:blipFill>
        <p:spPr>
          <a:xfrm>
            <a:off x="2" y="1"/>
            <a:ext cx="12191999" cy="6858001"/>
          </a:xfrm>
          <a:prstGeom prst="rect">
            <a:avLst/>
          </a:prstGeom>
        </p:spPr>
      </p:pic>
      <p:sp>
        <p:nvSpPr>
          <p:cNvPr id="3" name="Date Placeholder 2"/>
          <p:cNvSpPr>
            <a:spLocks noGrp="1"/>
          </p:cNvSpPr>
          <p:nvPr>
            <p:ph type="dt" sz="half" idx="10"/>
          </p:nvPr>
        </p:nvSpPr>
        <p:spPr/>
        <p:txBody>
          <a:bodyPr/>
          <a:lstStyle/>
          <a:p>
            <a:fld id="{B2302BA5-009C-4304-88A1-8B67B1FB051F}"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9579" t="776" r="67555" b="80604"/>
          <a:stretch/>
        </p:blipFill>
        <p:spPr>
          <a:xfrm>
            <a:off x="4893733" y="0"/>
            <a:ext cx="7298267" cy="1828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455" y="4812642"/>
            <a:ext cx="3069168" cy="1705093"/>
          </a:xfrm>
          <a:prstGeom prst="rect">
            <a:avLst/>
          </a:prstGeom>
          <a:noFill/>
          <a:ln>
            <a:noFill/>
          </a:ln>
        </p:spPr>
      </p:pic>
      <p:sp>
        <p:nvSpPr>
          <p:cNvPr id="9" name="Title 1"/>
          <p:cNvSpPr>
            <a:spLocks noGrp="1"/>
          </p:cNvSpPr>
          <p:nvPr>
            <p:ph type="title"/>
          </p:nvPr>
        </p:nvSpPr>
        <p:spPr>
          <a:xfrm>
            <a:off x="963084" y="2750740"/>
            <a:ext cx="10363200" cy="1362075"/>
          </a:xfrm>
        </p:spPr>
        <p:txBody>
          <a:bodyPr anchor="t"/>
          <a:lstStyle>
            <a:lvl1pPr algn="l">
              <a:defRPr sz="4000" b="1" cap="all">
                <a:solidFill>
                  <a:schemeClr val="tx2"/>
                </a:solidFill>
              </a:defRPr>
            </a:lvl1pPr>
          </a:lstStyle>
          <a:p>
            <a:r>
              <a:rPr lang="en-US"/>
              <a:t>Click to edit Master title style</a:t>
            </a:r>
          </a:p>
        </p:txBody>
      </p:sp>
      <p:sp>
        <p:nvSpPr>
          <p:cNvPr id="10" name="Text Placeholder 2"/>
          <p:cNvSpPr>
            <a:spLocks noGrp="1"/>
          </p:cNvSpPr>
          <p:nvPr>
            <p:ph type="body" idx="1"/>
          </p:nvPr>
        </p:nvSpPr>
        <p:spPr>
          <a:xfrm>
            <a:off x="6502401" y="3525440"/>
            <a:ext cx="4823884" cy="5857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861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E7A1F1-CC08-4797-A6C9-FA3CCA580395}"/>
              </a:ext>
            </a:extLst>
          </p:cNvPr>
          <p:cNvGrpSpPr/>
          <p:nvPr userDrawn="1"/>
        </p:nvGrpSpPr>
        <p:grpSpPr>
          <a:xfrm>
            <a:off x="0" y="6271787"/>
            <a:ext cx="12206514" cy="586213"/>
            <a:chOff x="0" y="6271787"/>
            <a:chExt cx="12206514" cy="586213"/>
          </a:xfrm>
        </p:grpSpPr>
        <p:grpSp>
          <p:nvGrpSpPr>
            <p:cNvPr id="14" name="Group 13">
              <a:extLst>
                <a:ext uri="{FF2B5EF4-FFF2-40B4-BE49-F238E27FC236}">
                  <a16:creationId xmlns:a16="http://schemas.microsoft.com/office/drawing/2014/main" id="{5EF9F080-C323-46B6-A4ED-F74013F55249}"/>
                </a:ext>
              </a:extLst>
            </p:cNvPr>
            <p:cNvGrpSpPr/>
            <p:nvPr userDrawn="1"/>
          </p:nvGrpSpPr>
          <p:grpSpPr>
            <a:xfrm>
              <a:off x="0" y="6271787"/>
              <a:ext cx="12192000" cy="77255"/>
              <a:chOff x="0" y="6780745"/>
              <a:chExt cx="12192000" cy="77255"/>
            </a:xfrm>
          </p:grpSpPr>
          <p:sp>
            <p:nvSpPr>
              <p:cNvPr id="16" name="Rectangle 15">
                <a:extLst>
                  <a:ext uri="{FF2B5EF4-FFF2-40B4-BE49-F238E27FC236}">
                    <a16:creationId xmlns:a16="http://schemas.microsoft.com/office/drawing/2014/main" id="{E9049C7E-2733-4AC8-B614-DB7A3B638ADB}"/>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AA3C0F-97C0-4F2C-B1E0-BBCF6E1CC3BA}"/>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2CE450B-BC79-4FF5-A3E3-FEAC3E6AA8F5}"/>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2699833"/>
            <a:ext cx="3526972"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2699833"/>
            <a:ext cx="3526972"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2699833"/>
            <a:ext cx="3526972"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6"/>
          </p:nvPr>
        </p:nvSpPr>
        <p:spPr>
          <a:xfrm>
            <a:off x="609600" y="1039024"/>
            <a:ext cx="3527278" cy="1495425"/>
          </a:xfrm>
          <a:prstGeom prst="round2DiagRect">
            <a:avLst/>
          </a:prstGeom>
        </p:spPr>
        <p:txBody>
          <a:bodyPr/>
          <a:lstStyle/>
          <a:p>
            <a:r>
              <a:rPr lang="en-US"/>
              <a:t>Click icon to add picture</a:t>
            </a:r>
          </a:p>
        </p:txBody>
      </p:sp>
      <p:sp>
        <p:nvSpPr>
          <p:cNvPr id="18" name="Picture Placeholder 7"/>
          <p:cNvSpPr>
            <a:spLocks noGrp="1"/>
          </p:cNvSpPr>
          <p:nvPr>
            <p:ph type="pic" sz="quarter" idx="17"/>
          </p:nvPr>
        </p:nvSpPr>
        <p:spPr>
          <a:xfrm>
            <a:off x="4332514" y="1039024"/>
            <a:ext cx="3527278" cy="1495425"/>
          </a:xfrm>
          <a:prstGeom prst="round2DiagRect">
            <a:avLst/>
          </a:prstGeom>
        </p:spPr>
        <p:txBody>
          <a:bodyPr/>
          <a:lstStyle/>
          <a:p>
            <a:r>
              <a:rPr lang="en-US"/>
              <a:t>Click icon to add picture</a:t>
            </a:r>
          </a:p>
        </p:txBody>
      </p:sp>
      <p:sp>
        <p:nvSpPr>
          <p:cNvPr id="19" name="Picture Placeholder 7"/>
          <p:cNvSpPr>
            <a:spLocks noGrp="1"/>
          </p:cNvSpPr>
          <p:nvPr>
            <p:ph type="pic" sz="quarter" idx="18"/>
          </p:nvPr>
        </p:nvSpPr>
        <p:spPr>
          <a:xfrm>
            <a:off x="8055428" y="1039024"/>
            <a:ext cx="3527278" cy="1495425"/>
          </a:xfrm>
          <a:prstGeom prst="round2DiagRect">
            <a:avLst/>
          </a:prstGeom>
        </p:spPr>
        <p:txBody>
          <a:bodyPr/>
          <a:lstStyle/>
          <a:p>
            <a:r>
              <a:rPr lang="en-US"/>
              <a:t>Click icon to add picture</a:t>
            </a:r>
          </a:p>
        </p:txBody>
      </p:sp>
    </p:spTree>
    <p:extLst>
      <p:ext uri="{BB962C8B-B14F-4D97-AF65-F5344CB8AC3E}">
        <p14:creationId xmlns:p14="http://schemas.microsoft.com/office/powerpoint/2010/main" val="1161992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23829" t="-1" r="10130" b="39340"/>
          <a:stretch/>
        </p:blipFill>
        <p:spPr>
          <a:xfrm>
            <a:off x="-1" y="6183629"/>
            <a:ext cx="12206515" cy="674371"/>
          </a:xfrm>
          <a:prstGeom prst="rect">
            <a:avLst/>
          </a:prstGeom>
        </p:spPr>
      </p:pic>
      <p:sp>
        <p:nvSpPr>
          <p:cNvPr id="3" name="Date Placeholder 2"/>
          <p:cNvSpPr>
            <a:spLocks noGrp="1"/>
          </p:cNvSpPr>
          <p:nvPr>
            <p:ph type="dt" sz="half" idx="10"/>
          </p:nvPr>
        </p:nvSpPr>
        <p:spPr/>
        <p:txBody>
          <a:bodyPr/>
          <a:lstStyle/>
          <a:p>
            <a:fld id="{8028EE05-C207-480E-A7F3-2DAD5A9C220C}" type="datetime1">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
        <p:nvSpPr>
          <p:cNvPr id="7" name="Title 1"/>
          <p:cNvSpPr>
            <a:spLocks noGrp="1"/>
          </p:cNvSpPr>
          <p:nvPr>
            <p:ph type="title"/>
          </p:nvPr>
        </p:nvSpPr>
        <p:spPr>
          <a:xfrm>
            <a:off x="609600" y="115994"/>
            <a:ext cx="10972800" cy="757647"/>
          </a:xfrm>
        </p:spPr>
        <p:txBody>
          <a:bodyPr/>
          <a:lstStyle/>
          <a:p>
            <a:r>
              <a:rPr lang="en-US"/>
              <a:t>Click to edit Master title style</a:t>
            </a:r>
          </a:p>
        </p:txBody>
      </p:sp>
    </p:spTree>
    <p:extLst>
      <p:ext uri="{BB962C8B-B14F-4D97-AF65-F5344CB8AC3E}">
        <p14:creationId xmlns:p14="http://schemas.microsoft.com/office/powerpoint/2010/main" val="4173358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DCCD3-AC27-4CE2-9DE0-44E037F5A07F}" type="datetime1">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2902556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E436-8611-48C4-A72E-A912FEC816C2}"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EA687-77D6-4F5E-865E-C8E0971FCFC8}"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5117682"/>
            <a:ext cx="2641600" cy="1480500"/>
          </a:xfrm>
          <a:prstGeom prst="rect">
            <a:avLst/>
          </a:prstGeom>
          <a:ln>
            <a:noFill/>
          </a:ln>
          <a:effectLst/>
        </p:spPr>
      </p:pic>
    </p:spTree>
    <p:extLst>
      <p:ext uri="{BB962C8B-B14F-4D97-AF65-F5344CB8AC3E}">
        <p14:creationId xmlns:p14="http://schemas.microsoft.com/office/powerpoint/2010/main" val="1016566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2AB8-DE19-40B9-99AC-5BA454F7AF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DA080A-A8BD-443F-A2E4-0F747B6B0ED2}"/>
              </a:ext>
            </a:extLst>
          </p:cNvPr>
          <p:cNvSpPr>
            <a:spLocks noGrp="1"/>
          </p:cNvSpPr>
          <p:nvPr>
            <p:ph type="dt" sz="half" idx="10"/>
          </p:nvPr>
        </p:nvSpPr>
        <p:spPr/>
        <p:txBody>
          <a:bodyPr/>
          <a:lstStyle/>
          <a:p>
            <a:fld id="{6F14494B-B9DF-49DF-9020-DE86F25710E9}" type="datetimeFigureOut">
              <a:rPr lang="en-US" smtClean="0"/>
              <a:t>11/7/2023</a:t>
            </a:fld>
            <a:endParaRPr lang="en-US"/>
          </a:p>
        </p:txBody>
      </p:sp>
      <p:sp>
        <p:nvSpPr>
          <p:cNvPr id="4" name="Footer Placeholder 3">
            <a:extLst>
              <a:ext uri="{FF2B5EF4-FFF2-40B4-BE49-F238E27FC236}">
                <a16:creationId xmlns:a16="http://schemas.microsoft.com/office/drawing/2014/main" id="{218F14B6-D9E7-434D-BC87-192C33F437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91208A-D37B-4266-AB01-31178C0DE086}"/>
              </a:ext>
            </a:extLst>
          </p:cNvPr>
          <p:cNvSpPr>
            <a:spLocks noGrp="1"/>
          </p:cNvSpPr>
          <p:nvPr>
            <p:ph type="sldNum" sz="quarter" idx="12"/>
          </p:nvPr>
        </p:nvSpPr>
        <p:spPr/>
        <p:txBody>
          <a:bodyPr/>
          <a:lstStyle/>
          <a:p>
            <a:fld id="{720BE6D9-6F4C-4DB9-9806-8988A3D67F29}" type="slidenum">
              <a:rPr lang="en-US" smtClean="0"/>
              <a:t>‹#›</a:t>
            </a:fld>
            <a:endParaRPr lang="en-US"/>
          </a:p>
        </p:txBody>
      </p:sp>
    </p:spTree>
    <p:extLst>
      <p:ext uri="{BB962C8B-B14F-4D97-AF65-F5344CB8AC3E}">
        <p14:creationId xmlns:p14="http://schemas.microsoft.com/office/powerpoint/2010/main" val="2042084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2_Headsho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53946F5-3622-4B81-98AF-DD7689C737DA}"/>
              </a:ext>
            </a:extLst>
          </p:cNvPr>
          <p:cNvSpPr/>
          <p:nvPr/>
        </p:nvSpPr>
        <p:spPr>
          <a:xfrm>
            <a:off x="0" y="0"/>
            <a:ext cx="12192000" cy="6780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305245" y="5726523"/>
            <a:ext cx="6269037" cy="498289"/>
          </a:xfrm>
        </p:spPr>
        <p:txBody>
          <a:bodyPr>
            <a:normAutofit/>
          </a:bodyPr>
          <a:lstStyle>
            <a:lvl1pPr marL="0" indent="0" algn="l">
              <a:buNone/>
              <a:defRPr sz="3200" baseline="-6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1BC576-06D3-416C-9C14-F030E3829007}"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sp>
        <p:nvSpPr>
          <p:cNvPr id="10" name="Rectangle 9"/>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23AAACF-77C1-48AA-B736-5A64FEADA18D}"/>
              </a:ext>
            </a:extLst>
          </p:cNvPr>
          <p:cNvGrpSpPr/>
          <p:nvPr/>
        </p:nvGrpSpPr>
        <p:grpSpPr>
          <a:xfrm>
            <a:off x="0" y="6780745"/>
            <a:ext cx="12192000" cy="77255"/>
            <a:chOff x="0" y="6780745"/>
            <a:chExt cx="12192000" cy="77255"/>
          </a:xfrm>
        </p:grpSpPr>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lide Number Placeholder 1">
            <a:extLst>
              <a:ext uri="{FF2B5EF4-FFF2-40B4-BE49-F238E27FC236}">
                <a16:creationId xmlns:a16="http://schemas.microsoft.com/office/drawing/2014/main" id="{7F1EE3A0-C1CA-4E98-96A0-AAAEAF21086F}"/>
              </a:ext>
            </a:extLst>
          </p:cNvPr>
          <p:cNvSpPr txBox="1">
            <a:spLocks/>
          </p:cNvSpPr>
          <p:nvPr/>
        </p:nvSpPr>
        <p:spPr>
          <a:xfrm>
            <a:off x="10534650" y="6415620"/>
            <a:ext cx="10477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0E5A4D-2439-42BC-BABB-6AD786F2FD5F}" type="slidenum">
              <a:rPr lang="en-US" smtClean="0"/>
              <a:pPr/>
              <a:t>‹#›</a:t>
            </a:fld>
            <a:endParaRPr lang="en-US"/>
          </a:p>
        </p:txBody>
      </p:sp>
      <p:sp>
        <p:nvSpPr>
          <p:cNvPr id="7" name="Picture Placeholder 6">
            <a:extLst>
              <a:ext uri="{FF2B5EF4-FFF2-40B4-BE49-F238E27FC236}">
                <a16:creationId xmlns:a16="http://schemas.microsoft.com/office/drawing/2014/main" id="{716530AE-8C8A-4A98-A6D2-C05F1AA766C8}"/>
              </a:ext>
            </a:extLst>
          </p:cNvPr>
          <p:cNvSpPr>
            <a:spLocks noGrp="1"/>
          </p:cNvSpPr>
          <p:nvPr>
            <p:ph type="pic" sz="quarter" idx="14"/>
          </p:nvPr>
        </p:nvSpPr>
        <p:spPr>
          <a:xfrm>
            <a:off x="609599" y="387754"/>
            <a:ext cx="4605337" cy="5837058"/>
          </a:xfrm>
          <a:prstGeom prst="round2DiagRect">
            <a:avLst/>
          </a:prstGeom>
        </p:spPr>
        <p:txBody>
          <a:bodyPr/>
          <a:lstStyle/>
          <a:p>
            <a:r>
              <a:rPr lang="en-US"/>
              <a:t>Click icon to add picture</a:t>
            </a:r>
          </a:p>
        </p:txBody>
      </p:sp>
      <p:sp>
        <p:nvSpPr>
          <p:cNvPr id="9" name="Text Placeholder 8">
            <a:extLst>
              <a:ext uri="{FF2B5EF4-FFF2-40B4-BE49-F238E27FC236}">
                <a16:creationId xmlns:a16="http://schemas.microsoft.com/office/drawing/2014/main" id="{DC183045-D13F-4AD1-A752-E961B23515D9}"/>
              </a:ext>
            </a:extLst>
          </p:cNvPr>
          <p:cNvSpPr>
            <a:spLocks noGrp="1"/>
          </p:cNvSpPr>
          <p:nvPr>
            <p:ph type="body" sz="quarter" idx="15"/>
          </p:nvPr>
        </p:nvSpPr>
        <p:spPr>
          <a:xfrm>
            <a:off x="5313363" y="4821660"/>
            <a:ext cx="6269037" cy="791048"/>
          </a:xfrm>
        </p:spPr>
        <p:txBody>
          <a:bodyPr anchor="b"/>
          <a:lstStyle>
            <a:lvl1pPr marL="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C745042-1053-48B6-A337-FC1667ED86A1}"/>
              </a:ext>
            </a:extLst>
          </p:cNvPr>
          <p:cNvCxnSpPr/>
          <p:nvPr userDrawn="1"/>
        </p:nvCxnSpPr>
        <p:spPr>
          <a:xfrm>
            <a:off x="5313363" y="5670578"/>
            <a:ext cx="634234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3994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339EE1D-933D-4F35-944A-43E300EA7E5E}"/>
              </a:ext>
            </a:extLst>
          </p:cNvPr>
          <p:cNvGrpSpPr/>
          <p:nvPr userDrawn="1"/>
        </p:nvGrpSpPr>
        <p:grpSpPr>
          <a:xfrm>
            <a:off x="0" y="6271787"/>
            <a:ext cx="12206514" cy="586213"/>
            <a:chOff x="0" y="6271787"/>
            <a:chExt cx="12206514" cy="586213"/>
          </a:xfrm>
        </p:grpSpPr>
        <p:grpSp>
          <p:nvGrpSpPr>
            <p:cNvPr id="14" name="Group 13">
              <a:extLst>
                <a:ext uri="{FF2B5EF4-FFF2-40B4-BE49-F238E27FC236}">
                  <a16:creationId xmlns:a16="http://schemas.microsoft.com/office/drawing/2014/main" id="{ECC8F3DA-4DCE-461D-85CA-4D0A234CE78A}"/>
                </a:ext>
              </a:extLst>
            </p:cNvPr>
            <p:cNvGrpSpPr/>
            <p:nvPr userDrawn="1"/>
          </p:nvGrpSpPr>
          <p:grpSpPr>
            <a:xfrm>
              <a:off x="0" y="6271787"/>
              <a:ext cx="12192000" cy="77255"/>
              <a:chOff x="0" y="6780745"/>
              <a:chExt cx="12192000" cy="77255"/>
            </a:xfrm>
          </p:grpSpPr>
          <p:sp>
            <p:nvSpPr>
              <p:cNvPr id="16" name="Rectangle 15">
                <a:extLst>
                  <a:ext uri="{FF2B5EF4-FFF2-40B4-BE49-F238E27FC236}">
                    <a16:creationId xmlns:a16="http://schemas.microsoft.com/office/drawing/2014/main" id="{79DC37AF-4775-48A6-8FC2-B036D2CAE705}"/>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FB6C82-3E5A-4650-AE07-CA1DE9B6B1BA}"/>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10669A9-E02D-4516-AB95-10AA90DCB5B3}"/>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3465C5F2-C883-4DAA-BEF7-6C387567C316}"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DC230E50-845A-4240-98A8-B04836D63F5A}"/>
              </a:ext>
            </a:extLst>
          </p:cNvPr>
          <p:cNvSpPr>
            <a:spLocks noGrp="1"/>
          </p:cNvSpPr>
          <p:nvPr>
            <p:ph type="pic" sz="quarter" idx="15"/>
          </p:nvPr>
        </p:nvSpPr>
        <p:spPr>
          <a:xfrm>
            <a:off x="609600" y="1688340"/>
            <a:ext cx="3527425" cy="4218747"/>
          </a:xfrm>
        </p:spPr>
        <p:txBody>
          <a:bodyPr/>
          <a:lstStyle/>
          <a:p>
            <a:endParaRPr lang="en-US"/>
          </a:p>
        </p:txBody>
      </p:sp>
      <p:sp>
        <p:nvSpPr>
          <p:cNvPr id="10" name="Text Placeholder 9">
            <a:extLst>
              <a:ext uri="{FF2B5EF4-FFF2-40B4-BE49-F238E27FC236}">
                <a16:creationId xmlns:a16="http://schemas.microsoft.com/office/drawing/2014/main" id="{2D164E88-5E5A-4051-A620-D40B87D74A80}"/>
              </a:ext>
            </a:extLst>
          </p:cNvPr>
          <p:cNvSpPr>
            <a:spLocks noGrp="1"/>
          </p:cNvSpPr>
          <p:nvPr>
            <p:ph type="body" sz="quarter" idx="16"/>
          </p:nvPr>
        </p:nvSpPr>
        <p:spPr>
          <a:xfrm>
            <a:off x="609600" y="1089025"/>
            <a:ext cx="3513138" cy="835025"/>
          </a:xfrm>
        </p:spPr>
        <p:txBody>
          <a:bodyPr>
            <a:noAutofit/>
          </a:bodyPr>
          <a:lstStyle>
            <a:lvl1pPr marL="0" indent="0" algn="ctr">
              <a:buNone/>
              <a:defRPr sz="1500" b="1"/>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US"/>
              <a:t>Click to edit Master text styles</a:t>
            </a:r>
          </a:p>
        </p:txBody>
      </p:sp>
      <p:sp>
        <p:nvSpPr>
          <p:cNvPr id="18" name="Picture Placeholder 3">
            <a:extLst>
              <a:ext uri="{FF2B5EF4-FFF2-40B4-BE49-F238E27FC236}">
                <a16:creationId xmlns:a16="http://schemas.microsoft.com/office/drawing/2014/main" id="{C565C7BA-5FC2-4676-B7D5-9A42E761B8A3}"/>
              </a:ext>
            </a:extLst>
          </p:cNvPr>
          <p:cNvSpPr>
            <a:spLocks noGrp="1"/>
          </p:cNvSpPr>
          <p:nvPr>
            <p:ph type="pic" sz="quarter" idx="17"/>
          </p:nvPr>
        </p:nvSpPr>
        <p:spPr>
          <a:xfrm>
            <a:off x="4469947" y="1688340"/>
            <a:ext cx="3527425" cy="4218747"/>
          </a:xfrm>
        </p:spPr>
        <p:txBody>
          <a:bodyPr/>
          <a:lstStyle/>
          <a:p>
            <a:endParaRPr lang="en-US"/>
          </a:p>
        </p:txBody>
      </p:sp>
      <p:sp>
        <p:nvSpPr>
          <p:cNvPr id="19" name="Text Placeholder 9">
            <a:extLst>
              <a:ext uri="{FF2B5EF4-FFF2-40B4-BE49-F238E27FC236}">
                <a16:creationId xmlns:a16="http://schemas.microsoft.com/office/drawing/2014/main" id="{B8E214B2-08CA-4FB9-A5AB-319FE363F34E}"/>
              </a:ext>
            </a:extLst>
          </p:cNvPr>
          <p:cNvSpPr>
            <a:spLocks noGrp="1"/>
          </p:cNvSpPr>
          <p:nvPr>
            <p:ph type="body" sz="quarter" idx="18"/>
          </p:nvPr>
        </p:nvSpPr>
        <p:spPr>
          <a:xfrm>
            <a:off x="4484234" y="1089025"/>
            <a:ext cx="3513138" cy="835025"/>
          </a:xfrm>
        </p:spPr>
        <p:txBody>
          <a:bodyPr>
            <a:noAutofit/>
          </a:bodyPr>
          <a:lstStyle>
            <a:lvl1pPr marL="0" indent="0" algn="ctr">
              <a:buNone/>
              <a:defRPr sz="1500" b="1"/>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US"/>
              <a:t>Click to edit Master text styles</a:t>
            </a:r>
          </a:p>
        </p:txBody>
      </p:sp>
      <p:sp>
        <p:nvSpPr>
          <p:cNvPr id="20" name="Picture Placeholder 3">
            <a:extLst>
              <a:ext uri="{FF2B5EF4-FFF2-40B4-BE49-F238E27FC236}">
                <a16:creationId xmlns:a16="http://schemas.microsoft.com/office/drawing/2014/main" id="{E3C20032-102E-43A3-8A09-C22B19B51629}"/>
              </a:ext>
            </a:extLst>
          </p:cNvPr>
          <p:cNvSpPr>
            <a:spLocks noGrp="1"/>
          </p:cNvSpPr>
          <p:nvPr>
            <p:ph type="pic" sz="quarter" idx="19"/>
          </p:nvPr>
        </p:nvSpPr>
        <p:spPr>
          <a:xfrm>
            <a:off x="8330294" y="1688340"/>
            <a:ext cx="3527425" cy="4218747"/>
          </a:xfrm>
        </p:spPr>
        <p:txBody>
          <a:bodyPr/>
          <a:lstStyle/>
          <a:p>
            <a:endParaRPr lang="en-US"/>
          </a:p>
        </p:txBody>
      </p:sp>
      <p:sp>
        <p:nvSpPr>
          <p:cNvPr id="21" name="Text Placeholder 9">
            <a:extLst>
              <a:ext uri="{FF2B5EF4-FFF2-40B4-BE49-F238E27FC236}">
                <a16:creationId xmlns:a16="http://schemas.microsoft.com/office/drawing/2014/main" id="{00880EFD-5E78-4CD0-A0B1-7497CCB392FF}"/>
              </a:ext>
            </a:extLst>
          </p:cNvPr>
          <p:cNvSpPr>
            <a:spLocks noGrp="1"/>
          </p:cNvSpPr>
          <p:nvPr>
            <p:ph type="body" sz="quarter" idx="20"/>
          </p:nvPr>
        </p:nvSpPr>
        <p:spPr>
          <a:xfrm>
            <a:off x="8330294" y="1089025"/>
            <a:ext cx="3513138" cy="835025"/>
          </a:xfrm>
        </p:spPr>
        <p:txBody>
          <a:bodyPr>
            <a:noAutofit/>
          </a:bodyPr>
          <a:lstStyle>
            <a:lvl1pPr marL="0" indent="0" algn="ctr">
              <a:buNone/>
              <a:defRPr sz="1500" b="1"/>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US"/>
              <a:t>Click to edit Master text styles</a:t>
            </a:r>
          </a:p>
        </p:txBody>
      </p:sp>
    </p:spTree>
    <p:extLst>
      <p:ext uri="{BB962C8B-B14F-4D97-AF65-F5344CB8AC3E}">
        <p14:creationId xmlns:p14="http://schemas.microsoft.com/office/powerpoint/2010/main" val="242654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C90545-28D9-4054-B898-FB11949F0E0B}"/>
              </a:ext>
            </a:extLst>
          </p:cNvPr>
          <p:cNvGrpSpPr/>
          <p:nvPr userDrawn="1"/>
        </p:nvGrpSpPr>
        <p:grpSpPr>
          <a:xfrm>
            <a:off x="0" y="6271787"/>
            <a:ext cx="12206514" cy="586213"/>
            <a:chOff x="0" y="6271787"/>
            <a:chExt cx="12206514" cy="586213"/>
          </a:xfrm>
        </p:grpSpPr>
        <p:grpSp>
          <p:nvGrpSpPr>
            <p:cNvPr id="15" name="Group 14">
              <a:extLst>
                <a:ext uri="{FF2B5EF4-FFF2-40B4-BE49-F238E27FC236}">
                  <a16:creationId xmlns:a16="http://schemas.microsoft.com/office/drawing/2014/main" id="{0722619A-711B-4AEB-BFB6-BB001441DD74}"/>
                </a:ext>
              </a:extLst>
            </p:cNvPr>
            <p:cNvGrpSpPr/>
            <p:nvPr userDrawn="1"/>
          </p:nvGrpSpPr>
          <p:grpSpPr>
            <a:xfrm>
              <a:off x="0" y="6271787"/>
              <a:ext cx="12192000" cy="77255"/>
              <a:chOff x="0" y="6780745"/>
              <a:chExt cx="12192000" cy="77255"/>
            </a:xfrm>
          </p:grpSpPr>
          <p:sp>
            <p:nvSpPr>
              <p:cNvPr id="17" name="Rectangle 16">
                <a:extLst>
                  <a:ext uri="{FF2B5EF4-FFF2-40B4-BE49-F238E27FC236}">
                    <a16:creationId xmlns:a16="http://schemas.microsoft.com/office/drawing/2014/main" id="{4D9D38D6-C815-4C28-99C2-A0AC47335787}"/>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F00FCB-7968-4D9B-B2E8-B9F3D82A4045}"/>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6B513F60-B613-49AA-A238-9695A253AFD1}"/>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1105633"/>
            <a:ext cx="2627085"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1105633"/>
            <a:ext cx="2627085"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6183085"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5"/>
          </p:nvPr>
        </p:nvSpPr>
        <p:spPr>
          <a:xfrm>
            <a:off x="8955314"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6049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90BF7B9-F722-42A9-8C60-56EA11201AE4}"/>
              </a:ext>
            </a:extLst>
          </p:cNvPr>
          <p:cNvGrpSpPr/>
          <p:nvPr userDrawn="1"/>
        </p:nvGrpSpPr>
        <p:grpSpPr>
          <a:xfrm>
            <a:off x="0" y="6271787"/>
            <a:ext cx="12206514" cy="586213"/>
            <a:chOff x="0" y="6271787"/>
            <a:chExt cx="12206514" cy="586213"/>
          </a:xfrm>
        </p:grpSpPr>
        <p:grpSp>
          <p:nvGrpSpPr>
            <p:cNvPr id="14" name="Group 13">
              <a:extLst>
                <a:ext uri="{FF2B5EF4-FFF2-40B4-BE49-F238E27FC236}">
                  <a16:creationId xmlns:a16="http://schemas.microsoft.com/office/drawing/2014/main" id="{59F23CF8-1B19-4F69-A84E-0FE987B736D1}"/>
                </a:ext>
              </a:extLst>
            </p:cNvPr>
            <p:cNvGrpSpPr/>
            <p:nvPr userDrawn="1"/>
          </p:nvGrpSpPr>
          <p:grpSpPr>
            <a:xfrm>
              <a:off x="0" y="6271787"/>
              <a:ext cx="12192000" cy="77255"/>
              <a:chOff x="0" y="6780745"/>
              <a:chExt cx="12192000" cy="77255"/>
            </a:xfrm>
          </p:grpSpPr>
          <p:sp>
            <p:nvSpPr>
              <p:cNvPr id="16" name="Rectangle 15">
                <a:extLst>
                  <a:ext uri="{FF2B5EF4-FFF2-40B4-BE49-F238E27FC236}">
                    <a16:creationId xmlns:a16="http://schemas.microsoft.com/office/drawing/2014/main" id="{6C576400-6959-4E77-BDA3-CE28B0CF84EC}"/>
                  </a:ext>
                </a:extLst>
              </p:cNvPr>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246A4A-8DE0-490E-B8C2-66E476C17B6C}"/>
                  </a:ext>
                </a:extLst>
              </p:cNvPr>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8EF8DF6-3F58-434F-B962-D4A02F0C4974}"/>
                </a:ext>
              </a:extLst>
            </p:cNvPr>
            <p:cNvSpPr/>
            <p:nvPr userDrawn="1"/>
          </p:nvSpPr>
          <p:spPr>
            <a:xfrm>
              <a:off x="0" y="6338365"/>
              <a:ext cx="12206514" cy="51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09600" y="1105633"/>
            <a:ext cx="3526972"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0CACCD2E-A768-44DA-8942-3CF1E3D77027}" type="datetime1">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460E5A4D-2439-42BC-BABB-6AD786F2FD5F}" type="slidenum">
              <a:rPr lang="en-US" smtClean="0"/>
              <a:t>‹#›</a:t>
            </a:fld>
            <a:endParaRPr lang="en-US"/>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1105633"/>
            <a:ext cx="3526972"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2" name="Content Placeholder 2"/>
          <p:cNvSpPr>
            <a:spLocks noGrp="1"/>
          </p:cNvSpPr>
          <p:nvPr>
            <p:ph sz="half" idx="14"/>
          </p:nvPr>
        </p:nvSpPr>
        <p:spPr>
          <a:xfrm>
            <a:off x="8055428" y="1105633"/>
            <a:ext cx="3526972"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2952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1143001"/>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7742" y="5278341"/>
            <a:ext cx="2364658" cy="1037656"/>
          </a:xfrm>
          <a:prstGeom prst="rect">
            <a:avLst/>
          </a:prstGeom>
          <a:ln>
            <a:noFill/>
          </a:ln>
          <a:effectLst/>
        </p:spPr>
      </p:pic>
      <p:sp>
        <p:nvSpPr>
          <p:cNvPr id="8" name="Rectangle 7"/>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600" y="6780745"/>
            <a:ext cx="36830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600" y="6780745"/>
            <a:ext cx="36830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953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780745"/>
          </a:xfrm>
        </p:spPr>
        <p:txBody>
          <a:bodyPr anchor="ctr"/>
          <a:lstStyle>
            <a:lvl1pPr marL="0" indent="0" algn="ctr">
              <a:buNone/>
              <a:tabLst>
                <a:tab pos="1203325" algn="l"/>
              </a:tabLst>
              <a:defRPr baseline="0">
                <a:solidFill>
                  <a:schemeClr val="bg1">
                    <a:lumMod val="65000"/>
                  </a:schemeClr>
                </a:solidFill>
              </a:defRPr>
            </a:lvl1pPr>
          </a:lstStyle>
          <a:p>
            <a:r>
              <a:rPr lang="en-US"/>
              <a:t>Click icon to add picture</a:t>
            </a:r>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l">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CC8B4-AB26-4D05-88D9-E2C7846A8998}" type="datetime1">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28125" y="5117682"/>
            <a:ext cx="2641600" cy="1480500"/>
          </a:xfrm>
          <a:prstGeom prst="rect">
            <a:avLst/>
          </a:prstGeom>
          <a:ln>
            <a:noFill/>
          </a:ln>
          <a:effectLst/>
        </p:spPr>
      </p:pic>
      <p:sp>
        <p:nvSpPr>
          <p:cNvPr id="12" name="Rectangle 11"/>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767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505950" y="6415620"/>
            <a:ext cx="942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7DDCCD3-AC27-4CE2-9DE0-44E037F5A07F}" type="datetime1">
              <a:rPr lang="en-US" smtClean="0"/>
              <a:pPr/>
              <a:t>11/7/2023</a:t>
            </a:fld>
            <a:endParaRPr lang="en-US"/>
          </a:p>
        </p:txBody>
      </p:sp>
      <p:sp>
        <p:nvSpPr>
          <p:cNvPr id="5" name="Footer Placeholder 4"/>
          <p:cNvSpPr>
            <a:spLocks noGrp="1"/>
          </p:cNvSpPr>
          <p:nvPr>
            <p:ph type="ftr" sz="quarter" idx="3"/>
          </p:nvPr>
        </p:nvSpPr>
        <p:spPr>
          <a:xfrm>
            <a:off x="609600" y="6415620"/>
            <a:ext cx="8362950" cy="365125"/>
          </a:xfrm>
          <a:prstGeom prst="rect">
            <a:avLst/>
          </a:prstGeom>
        </p:spPr>
        <p:txBody>
          <a:bodyPr vert="horz" lIns="91440" tIns="45720" rIns="91440" bIns="45720" rtlCol="0" anchor="ctr"/>
          <a:lstStyle>
            <a:lvl1pPr algn="l">
              <a:defRPr sz="1800">
                <a:solidFill>
                  <a:schemeClr val="bg1"/>
                </a:solidFill>
              </a:defRPr>
            </a:lvl1pPr>
          </a:lstStyle>
          <a:p>
            <a:endParaRPr lang="en-US"/>
          </a:p>
        </p:txBody>
      </p:sp>
      <p:sp>
        <p:nvSpPr>
          <p:cNvPr id="6" name="Slide Number Placeholder 5"/>
          <p:cNvSpPr>
            <a:spLocks noGrp="1"/>
          </p:cNvSpPr>
          <p:nvPr>
            <p:ph type="sldNum" sz="quarter" idx="4"/>
          </p:nvPr>
        </p:nvSpPr>
        <p:spPr>
          <a:xfrm>
            <a:off x="10534650" y="6415620"/>
            <a:ext cx="1047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5A4D-2439-42BC-BABB-6AD786F2FD5F}" type="slidenum">
              <a:rPr lang="en-US" smtClean="0"/>
              <a:t>‹#›</a:t>
            </a:fld>
            <a:endParaRPr lang="en-US"/>
          </a:p>
        </p:txBody>
      </p:sp>
    </p:spTree>
    <p:extLst>
      <p:ext uri="{BB962C8B-B14F-4D97-AF65-F5344CB8AC3E}">
        <p14:creationId xmlns:p14="http://schemas.microsoft.com/office/powerpoint/2010/main" val="37974669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70" r:id="rId15"/>
    <p:sldLayoutId id="2147483664" r:id="rId16"/>
    <p:sldLayoutId id="2147483672" r:id="rId17"/>
    <p:sldLayoutId id="2147483673" r:id="rId18"/>
    <p:sldLayoutId id="2147483674" r:id="rId19"/>
    <p:sldLayoutId id="2147483675" r:id="rId20"/>
    <p:sldLayoutId id="2147483671" r:id="rId21"/>
    <p:sldLayoutId id="2147483661" r:id="rId22"/>
    <p:sldLayoutId id="2147483666" r:id="rId23"/>
    <p:sldLayoutId id="2147483667" r:id="rId24"/>
    <p:sldLayoutId id="2147483676" r:id="rId25"/>
    <p:sldLayoutId id="2147483725" r:id="rId26"/>
  </p:sldLayoutIdLst>
  <p:hf hdr="0" ftr="0" dt="0"/>
  <p:txStyles>
    <p:titleStyle>
      <a:lvl1pPr algn="ctr" defTabSz="914400" rtl="0" eaLnBrk="1" latinLnBrk="0" hangingPunct="1">
        <a:spcBef>
          <a:spcPct val="0"/>
        </a:spcBef>
        <a:buNone/>
        <a:defRPr sz="4400" kern="1200">
          <a:solidFill>
            <a:srgbClr val="1B4A55"/>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4A5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4A5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4A5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4A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4A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505950" y="6415620"/>
            <a:ext cx="942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7DDCCD3-AC27-4CE2-9DE0-44E037F5A07F}" type="datetime1">
              <a:rPr lang="en-US" smtClean="0"/>
              <a:pPr/>
              <a:t>11/7/2023</a:t>
            </a:fld>
            <a:endParaRPr lang="en-US"/>
          </a:p>
        </p:txBody>
      </p:sp>
      <p:sp>
        <p:nvSpPr>
          <p:cNvPr id="5" name="Footer Placeholder 4"/>
          <p:cNvSpPr>
            <a:spLocks noGrp="1"/>
          </p:cNvSpPr>
          <p:nvPr>
            <p:ph type="ftr" sz="quarter" idx="3"/>
          </p:nvPr>
        </p:nvSpPr>
        <p:spPr>
          <a:xfrm>
            <a:off x="609600" y="6415620"/>
            <a:ext cx="8362950" cy="365125"/>
          </a:xfrm>
          <a:prstGeom prst="rect">
            <a:avLst/>
          </a:prstGeom>
        </p:spPr>
        <p:txBody>
          <a:bodyPr vert="horz" lIns="91440" tIns="45720" rIns="91440" bIns="45720" rtlCol="0" anchor="ctr"/>
          <a:lstStyle>
            <a:lvl1pPr algn="l">
              <a:defRPr sz="1800">
                <a:solidFill>
                  <a:schemeClr val="bg1"/>
                </a:solidFill>
              </a:defRPr>
            </a:lvl1pPr>
          </a:lstStyle>
          <a:p>
            <a:endParaRPr lang="en-US"/>
          </a:p>
        </p:txBody>
      </p:sp>
      <p:sp>
        <p:nvSpPr>
          <p:cNvPr id="6" name="Slide Number Placeholder 5"/>
          <p:cNvSpPr>
            <a:spLocks noGrp="1"/>
          </p:cNvSpPr>
          <p:nvPr>
            <p:ph type="sldNum" sz="quarter" idx="4"/>
          </p:nvPr>
        </p:nvSpPr>
        <p:spPr>
          <a:xfrm>
            <a:off x="10534650" y="6415620"/>
            <a:ext cx="1047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5A4D-2439-42BC-BABB-6AD786F2FD5F}" type="slidenum">
              <a:rPr lang="en-US" smtClean="0"/>
              <a:t>‹#›</a:t>
            </a:fld>
            <a:endParaRPr lang="en-US"/>
          </a:p>
        </p:txBody>
      </p:sp>
    </p:spTree>
    <p:extLst>
      <p:ext uri="{BB962C8B-B14F-4D97-AF65-F5344CB8AC3E}">
        <p14:creationId xmlns:p14="http://schemas.microsoft.com/office/powerpoint/2010/main" val="37974669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692" r:id="rId26"/>
    <p:sldLayoutId id="2147483696" r:id="rId27"/>
    <p:sldLayoutId id="2147483697" r:id="rId28"/>
    <p:sldLayoutId id="2147483698" r:id="rId29"/>
  </p:sldLayoutIdLst>
  <p:hf hdr="0" ftr="0" dt="0"/>
  <p:txStyles>
    <p:titleStyle>
      <a:lvl1pPr algn="ctr" defTabSz="914400" rtl="0" eaLnBrk="1" latinLnBrk="0" hangingPunct="1">
        <a:spcBef>
          <a:spcPct val="0"/>
        </a:spcBef>
        <a:buNone/>
        <a:defRPr sz="4400" kern="1200">
          <a:solidFill>
            <a:srgbClr val="1B4A55"/>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4A5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4A5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4A5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4A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4A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46D_5F213D30.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7FA3593C_BDA5E5C6.xml"/><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8E7A1753-E92C-C4B0-3CC0-38DFF44237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019" b="3534"/>
          <a:stretch/>
        </p:blipFill>
        <p:spPr>
          <a:xfrm>
            <a:off x="0" y="-95250"/>
            <a:ext cx="12341551" cy="6875996"/>
          </a:xfrm>
          <a:prstGeom prst="rect">
            <a:avLst/>
          </a:prstGeom>
        </p:spPr>
      </p:pic>
      <p:sp>
        <p:nvSpPr>
          <p:cNvPr id="4" name="Slide Number Placeholder 3">
            <a:extLst>
              <a:ext uri="{FF2B5EF4-FFF2-40B4-BE49-F238E27FC236}">
                <a16:creationId xmlns:a16="http://schemas.microsoft.com/office/drawing/2014/main" id="{CD704DB6-4D35-24B4-5D1C-0C2BB3CBDE95}"/>
              </a:ext>
            </a:extLst>
          </p:cNvPr>
          <p:cNvSpPr>
            <a:spLocks noGrp="1"/>
          </p:cNvSpPr>
          <p:nvPr>
            <p:ph type="sldNum" sz="quarter" idx="12"/>
          </p:nvPr>
        </p:nvSpPr>
        <p:spPr/>
        <p:txBody>
          <a:bodyPr/>
          <a:lstStyle/>
          <a:p>
            <a:fld id="{460E5A4D-2439-42BC-BABB-6AD786F2FD5F}" type="slidenum">
              <a:rPr lang="en-US" smtClean="0"/>
              <a:t>1</a:t>
            </a:fld>
            <a:endParaRPr lang="en-US"/>
          </a:p>
        </p:txBody>
      </p:sp>
      <p:sp>
        <p:nvSpPr>
          <p:cNvPr id="19" name="Rectangle 18">
            <a:extLst>
              <a:ext uri="{FF2B5EF4-FFF2-40B4-BE49-F238E27FC236}">
                <a16:creationId xmlns:a16="http://schemas.microsoft.com/office/drawing/2014/main" id="{38466333-5BE4-A981-B31F-E97E5AB0B36B}"/>
              </a:ext>
            </a:extLst>
          </p:cNvPr>
          <p:cNvSpPr/>
          <p:nvPr/>
        </p:nvSpPr>
        <p:spPr>
          <a:xfrm>
            <a:off x="-1" y="4208305"/>
            <a:ext cx="13055611" cy="1898181"/>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7BC928-3662-F598-FDAB-E0DB3DD17D4D}"/>
              </a:ext>
            </a:extLst>
          </p:cNvPr>
          <p:cNvSpPr txBox="1"/>
          <p:nvPr/>
        </p:nvSpPr>
        <p:spPr>
          <a:xfrm>
            <a:off x="726354" y="4291797"/>
            <a:ext cx="8640725" cy="707886"/>
          </a:xfrm>
          <a:prstGeom prst="rect">
            <a:avLst/>
          </a:prstGeom>
          <a:noFill/>
        </p:spPr>
        <p:txBody>
          <a:bodyPr wrap="square" lIns="91440" tIns="45720" rIns="91440" bIns="45720" rtlCol="0" anchor="t">
            <a:spAutoFit/>
          </a:bodyPr>
          <a:lstStyle/>
          <a:p>
            <a:r>
              <a:rPr lang="en-US" sz="4000">
                <a:solidFill>
                  <a:schemeClr val="accent4">
                    <a:lumMod val="90000"/>
                  </a:schemeClr>
                </a:solidFill>
              </a:rPr>
              <a:t>DELIVERING TODAY AND TOMORROW</a:t>
            </a:r>
          </a:p>
        </p:txBody>
      </p:sp>
      <p:sp>
        <p:nvSpPr>
          <p:cNvPr id="22" name="TextBox 21">
            <a:extLst>
              <a:ext uri="{FF2B5EF4-FFF2-40B4-BE49-F238E27FC236}">
                <a16:creationId xmlns:a16="http://schemas.microsoft.com/office/drawing/2014/main" id="{26B27366-1F39-5568-49A2-C06B1765AA5D}"/>
              </a:ext>
            </a:extLst>
          </p:cNvPr>
          <p:cNvSpPr txBox="1"/>
          <p:nvPr/>
        </p:nvSpPr>
        <p:spPr>
          <a:xfrm>
            <a:off x="726354" y="4865007"/>
            <a:ext cx="10739292" cy="584775"/>
          </a:xfrm>
          <a:prstGeom prst="rect">
            <a:avLst/>
          </a:prstGeom>
          <a:noFill/>
        </p:spPr>
        <p:txBody>
          <a:bodyPr wrap="square" lIns="91440" tIns="45720" rIns="91440" bIns="45720" anchor="t">
            <a:spAutoFit/>
          </a:bodyPr>
          <a:lstStyle/>
          <a:p>
            <a:r>
              <a:rPr lang="en-US" sz="3200" b="1" cap="all">
                <a:solidFill>
                  <a:schemeClr val="bg1"/>
                </a:solidFill>
              </a:rPr>
              <a:t>Maritime Innovation</a:t>
            </a:r>
          </a:p>
        </p:txBody>
      </p:sp>
      <p:sp>
        <p:nvSpPr>
          <p:cNvPr id="11" name="Rectangle 10">
            <a:extLst>
              <a:ext uri="{FF2B5EF4-FFF2-40B4-BE49-F238E27FC236}">
                <a16:creationId xmlns:a16="http://schemas.microsoft.com/office/drawing/2014/main" id="{F8410475-6E32-7F2A-15E5-6F65098A71B3}"/>
              </a:ext>
            </a:extLst>
          </p:cNvPr>
          <p:cNvSpPr/>
          <p:nvPr/>
        </p:nvSpPr>
        <p:spPr>
          <a:xfrm>
            <a:off x="0" y="4208305"/>
            <a:ext cx="299103" cy="1898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a:cs typeface="Arial"/>
            </a:endParaRPr>
          </a:p>
        </p:txBody>
      </p:sp>
      <p:pic>
        <p:nvPicPr>
          <p:cNvPr id="10" name="Content Placeholder 9" descr="A picture containing icon&#10;&#10;Description automatically generated">
            <a:extLst>
              <a:ext uri="{FF2B5EF4-FFF2-40B4-BE49-F238E27FC236}">
                <a16:creationId xmlns:a16="http://schemas.microsoft.com/office/drawing/2014/main" id="{C221481C-1899-16E6-3AB2-84B0EDBFA98D}"/>
              </a:ext>
            </a:extLst>
          </p:cNvPr>
          <p:cNvPicPr>
            <a:picLocks noGrp="1" noChangeAspect="1"/>
          </p:cNvPicPr>
          <p:nvPr>
            <p:ph idx="4294967295"/>
          </p:nvPr>
        </p:nvPicPr>
        <p:blipFill>
          <a:blip r:embed="rId4">
            <a:extLst>
              <a:ext uri="{28A0092B-C50C-407E-A947-70E740481C1C}">
                <a14:useLocalDpi xmlns:a14="http://schemas.microsoft.com/office/drawing/2010/main"/>
              </a:ext>
            </a:extLst>
          </a:blip>
          <a:stretch>
            <a:fillRect/>
          </a:stretch>
        </p:blipFill>
        <p:spPr>
          <a:xfrm>
            <a:off x="10287794" y="4456561"/>
            <a:ext cx="1541462" cy="676275"/>
          </a:xfrm>
        </p:spPr>
      </p:pic>
      <p:sp>
        <p:nvSpPr>
          <p:cNvPr id="2" name="TextBox 1">
            <a:extLst>
              <a:ext uri="{FF2B5EF4-FFF2-40B4-BE49-F238E27FC236}">
                <a16:creationId xmlns:a16="http://schemas.microsoft.com/office/drawing/2014/main" id="{B7E030E9-DCA5-6804-15D3-E9D044CD4609}"/>
              </a:ext>
            </a:extLst>
          </p:cNvPr>
          <p:cNvSpPr txBox="1"/>
          <p:nvPr/>
        </p:nvSpPr>
        <p:spPr>
          <a:xfrm>
            <a:off x="726354" y="5438217"/>
            <a:ext cx="10739292" cy="420628"/>
          </a:xfrm>
          <a:prstGeom prst="rect">
            <a:avLst/>
          </a:prstGeom>
          <a:noFill/>
        </p:spPr>
        <p:txBody>
          <a:bodyPr wrap="square" lIns="91440" tIns="45720" rIns="91440" bIns="45720" anchor="t">
            <a:spAutoFit/>
          </a:bodyPr>
          <a:lstStyle/>
          <a:p>
            <a:r>
              <a:rPr lang="en-US" sz="3200" baseline="-3000">
                <a:solidFill>
                  <a:schemeClr val="bg1"/>
                </a:solidFill>
              </a:rPr>
              <a:t>Port of Seattle Commissioner Hamdi Mohamed | Pacific Maritime Expo | November 9, 2023</a:t>
            </a:r>
          </a:p>
        </p:txBody>
      </p:sp>
    </p:spTree>
    <p:extLst>
      <p:ext uri="{BB962C8B-B14F-4D97-AF65-F5344CB8AC3E}">
        <p14:creationId xmlns:p14="http://schemas.microsoft.com/office/powerpoint/2010/main" val="259879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7131D3F-FC93-427C-1594-6945EDAE09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28" t="3897" r="4110" b="7450"/>
          <a:stretch/>
        </p:blipFill>
        <p:spPr>
          <a:xfrm>
            <a:off x="0" y="0"/>
            <a:ext cx="12192000" cy="6780745"/>
          </a:xfrm>
          <a:prstGeom prst="rect">
            <a:avLst/>
          </a:prstGeom>
        </p:spPr>
      </p:pic>
      <p:sp>
        <p:nvSpPr>
          <p:cNvPr id="4" name="Slide Number Placeholder 3">
            <a:extLst>
              <a:ext uri="{FF2B5EF4-FFF2-40B4-BE49-F238E27FC236}">
                <a16:creationId xmlns:a16="http://schemas.microsoft.com/office/drawing/2014/main" id="{90E76764-9C82-B083-261B-5A8E7C303817}"/>
              </a:ext>
            </a:extLst>
          </p:cNvPr>
          <p:cNvSpPr>
            <a:spLocks noGrp="1"/>
          </p:cNvSpPr>
          <p:nvPr>
            <p:ph type="sldNum" sz="quarter" idx="12"/>
          </p:nvPr>
        </p:nvSpPr>
        <p:spPr/>
        <p:txBody>
          <a:bodyPr/>
          <a:lstStyle/>
          <a:p>
            <a:fld id="{460E5A4D-2439-42BC-BABB-6AD786F2FD5F}" type="slidenum">
              <a:rPr lang="en-US" smtClean="0"/>
              <a:t>10</a:t>
            </a:fld>
            <a:endParaRPr lang="en-US"/>
          </a:p>
        </p:txBody>
      </p:sp>
      <p:sp>
        <p:nvSpPr>
          <p:cNvPr id="2" name="Title 1">
            <a:extLst>
              <a:ext uri="{FF2B5EF4-FFF2-40B4-BE49-F238E27FC236}">
                <a16:creationId xmlns:a16="http://schemas.microsoft.com/office/drawing/2014/main" id="{1441391D-B605-C571-E1DA-2EAB299AC918}"/>
              </a:ext>
            </a:extLst>
          </p:cNvPr>
          <p:cNvSpPr>
            <a:spLocks noGrp="1"/>
          </p:cNvSpPr>
          <p:nvPr>
            <p:ph type="title" idx="4294967295"/>
          </p:nvPr>
        </p:nvSpPr>
        <p:spPr>
          <a:xfrm>
            <a:off x="0" y="393700"/>
            <a:ext cx="12020550" cy="758825"/>
          </a:xfrm>
        </p:spPr>
        <p:txBody>
          <a:bodyPr>
            <a:normAutofit fontScale="90000"/>
          </a:bodyPr>
          <a:lstStyle/>
          <a:p>
            <a:r>
              <a:rPr lang="en-US">
                <a:cs typeface="Arial"/>
              </a:rPr>
              <a:t>Decarbonizing Maritime: </a:t>
            </a:r>
            <a:r>
              <a:rPr lang="en-US"/>
              <a:t>Green Corridors</a:t>
            </a:r>
          </a:p>
        </p:txBody>
      </p:sp>
      <p:sp>
        <p:nvSpPr>
          <p:cNvPr id="10" name="Rectangle 9">
            <a:extLst>
              <a:ext uri="{FF2B5EF4-FFF2-40B4-BE49-F238E27FC236}">
                <a16:creationId xmlns:a16="http://schemas.microsoft.com/office/drawing/2014/main" id="{AB6F36D5-6DD8-5ED7-6258-5B135AEBAFC2}"/>
              </a:ext>
            </a:extLst>
          </p:cNvPr>
          <p:cNvSpPr/>
          <p:nvPr/>
        </p:nvSpPr>
        <p:spPr>
          <a:xfrm>
            <a:off x="3776407" y="3279625"/>
            <a:ext cx="3970593" cy="571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b="1"/>
              <a:t>BUSAN, SOUTH KOREA</a:t>
            </a:r>
            <a:endParaRPr lang="en-US"/>
          </a:p>
        </p:txBody>
      </p:sp>
      <p:sp>
        <p:nvSpPr>
          <p:cNvPr id="6" name="Rectangle 5">
            <a:extLst>
              <a:ext uri="{FF2B5EF4-FFF2-40B4-BE49-F238E27FC236}">
                <a16:creationId xmlns:a16="http://schemas.microsoft.com/office/drawing/2014/main" id="{A3A9D031-30AE-3F66-0FCF-E482E7681DB5}"/>
              </a:ext>
            </a:extLst>
          </p:cNvPr>
          <p:cNvSpPr/>
          <p:nvPr/>
        </p:nvSpPr>
        <p:spPr>
          <a:xfrm>
            <a:off x="5409699" y="1644575"/>
            <a:ext cx="3228975"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PACIFIC NORTHWEST </a:t>
            </a:r>
          </a:p>
          <a:p>
            <a:pPr algn="ctr"/>
            <a:r>
              <a:rPr lang="en-US" b="1"/>
              <a:t>TO ALASKA</a:t>
            </a:r>
          </a:p>
        </p:txBody>
      </p:sp>
      <p:sp>
        <p:nvSpPr>
          <p:cNvPr id="9" name="TextBox 8">
            <a:extLst>
              <a:ext uri="{FF2B5EF4-FFF2-40B4-BE49-F238E27FC236}">
                <a16:creationId xmlns:a16="http://schemas.microsoft.com/office/drawing/2014/main" id="{7162F7B2-1DF4-87AD-10AF-84F13F99FD7A}"/>
              </a:ext>
            </a:extLst>
          </p:cNvPr>
          <p:cNvSpPr txBox="1"/>
          <p:nvPr/>
        </p:nvSpPr>
        <p:spPr>
          <a:xfrm>
            <a:off x="8638674" y="1539395"/>
            <a:ext cx="3381876" cy="923330"/>
          </a:xfrm>
          <a:prstGeom prst="rect">
            <a:avLst/>
          </a:prstGeom>
          <a:noFill/>
        </p:spPr>
        <p:txBody>
          <a:bodyPr wrap="square" rtlCol="0">
            <a:spAutoFit/>
          </a:bodyPr>
          <a:lstStyle/>
          <a:p>
            <a:r>
              <a:rPr lang="en-US" b="1">
                <a:solidFill>
                  <a:schemeClr val="accent2">
                    <a:lumMod val="50000"/>
                  </a:schemeClr>
                </a:solidFill>
              </a:rPr>
              <a:t>ALASKAN AND CANADIAN PORTS</a:t>
            </a:r>
          </a:p>
          <a:p>
            <a:r>
              <a:rPr lang="en-US">
                <a:solidFill>
                  <a:schemeClr val="accent2">
                    <a:lumMod val="50000"/>
                  </a:schemeClr>
                </a:solidFill>
              </a:rPr>
              <a:t>Juneau, Haines, Skagway, Sitka, Vancouver BC, Victoria BC</a:t>
            </a:r>
          </a:p>
        </p:txBody>
      </p:sp>
      <p:sp>
        <p:nvSpPr>
          <p:cNvPr id="11" name="TextBox 10">
            <a:extLst>
              <a:ext uri="{FF2B5EF4-FFF2-40B4-BE49-F238E27FC236}">
                <a16:creationId xmlns:a16="http://schemas.microsoft.com/office/drawing/2014/main" id="{D88D0EEC-CC7A-F1C1-78CD-ADDD647CD32F}"/>
              </a:ext>
            </a:extLst>
          </p:cNvPr>
          <p:cNvSpPr txBox="1"/>
          <p:nvPr/>
        </p:nvSpPr>
        <p:spPr>
          <a:xfrm>
            <a:off x="9483756" y="3236618"/>
            <a:ext cx="2971800" cy="707886"/>
          </a:xfrm>
          <a:prstGeom prst="rect">
            <a:avLst/>
          </a:prstGeom>
          <a:noFill/>
        </p:spPr>
        <p:txBody>
          <a:bodyPr wrap="square" rtlCol="0">
            <a:spAutoFit/>
          </a:bodyPr>
          <a:lstStyle/>
          <a:p>
            <a:r>
              <a:rPr lang="en-US" sz="2000" b="1"/>
              <a:t>SEATTLE AND TACOMA, </a:t>
            </a:r>
            <a:r>
              <a:rPr lang="en-US" b="1"/>
              <a:t>USA</a:t>
            </a:r>
          </a:p>
        </p:txBody>
      </p:sp>
      <p:sp>
        <p:nvSpPr>
          <p:cNvPr id="12" name="TextBox 11">
            <a:extLst>
              <a:ext uri="{FF2B5EF4-FFF2-40B4-BE49-F238E27FC236}">
                <a16:creationId xmlns:a16="http://schemas.microsoft.com/office/drawing/2014/main" id="{FC2BC757-4E49-E13E-9C4E-3D397304A5C3}"/>
              </a:ext>
            </a:extLst>
          </p:cNvPr>
          <p:cNvSpPr txBox="1"/>
          <p:nvPr/>
        </p:nvSpPr>
        <p:spPr>
          <a:xfrm>
            <a:off x="1327150" y="4142193"/>
            <a:ext cx="2971800" cy="677108"/>
          </a:xfrm>
          <a:prstGeom prst="rect">
            <a:avLst/>
          </a:prstGeom>
          <a:noFill/>
        </p:spPr>
        <p:txBody>
          <a:bodyPr wrap="square" rtlCol="0">
            <a:spAutoFit/>
          </a:bodyPr>
          <a:lstStyle/>
          <a:p>
            <a:r>
              <a:rPr lang="en-US" sz="2000" b="1"/>
              <a:t>BUSAN,</a:t>
            </a:r>
          </a:p>
          <a:p>
            <a:r>
              <a:rPr lang="en-US" b="1"/>
              <a:t>S. KOREA</a:t>
            </a:r>
          </a:p>
        </p:txBody>
      </p:sp>
    </p:spTree>
    <p:extLst>
      <p:ext uri="{BB962C8B-B14F-4D97-AF65-F5344CB8AC3E}">
        <p14:creationId xmlns:p14="http://schemas.microsoft.com/office/powerpoint/2010/main" val="1668176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13FFAD31-BC1B-3599-35B4-0CD57EE55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578"/>
            <a:ext cx="12192000" cy="6858000"/>
          </a:xfrm>
          <a:prstGeom prst="rect">
            <a:avLst/>
          </a:prstGeom>
        </p:spPr>
      </p:pic>
      <p:sp>
        <p:nvSpPr>
          <p:cNvPr id="2" name="Slide Number Placeholder 1">
            <a:extLst>
              <a:ext uri="{FF2B5EF4-FFF2-40B4-BE49-F238E27FC236}">
                <a16:creationId xmlns:a16="http://schemas.microsoft.com/office/drawing/2014/main" id="{B6BBACA4-8549-901B-C23C-FFBB4907DB50}"/>
              </a:ext>
            </a:extLst>
          </p:cNvPr>
          <p:cNvSpPr>
            <a:spLocks noGrp="1"/>
          </p:cNvSpPr>
          <p:nvPr>
            <p:ph type="sldNum" sz="quarter" idx="12"/>
          </p:nvPr>
        </p:nvSpPr>
        <p:spPr/>
        <p:txBody>
          <a:bodyPr/>
          <a:lstStyle/>
          <a:p>
            <a:fld id="{460E5A4D-2439-42BC-BABB-6AD786F2FD5F}" type="slidenum">
              <a:rPr lang="en-US" smtClean="0"/>
              <a:t>11</a:t>
            </a:fld>
            <a:endParaRPr lang="en-US"/>
          </a:p>
        </p:txBody>
      </p:sp>
    </p:spTree>
    <p:extLst>
      <p:ext uri="{BB962C8B-B14F-4D97-AF65-F5344CB8AC3E}">
        <p14:creationId xmlns:p14="http://schemas.microsoft.com/office/powerpoint/2010/main" val="258524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pitol Tour | Experience Olympia">
            <a:extLst>
              <a:ext uri="{FF2B5EF4-FFF2-40B4-BE49-F238E27FC236}">
                <a16:creationId xmlns:a16="http://schemas.microsoft.com/office/drawing/2014/main" id="{015B5133-B004-7E27-70C6-DECB3D5B2AF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0592" b="10995"/>
          <a:stretch/>
        </p:blipFill>
        <p:spPr bwMode="auto">
          <a:xfrm>
            <a:off x="-1" y="0"/>
            <a:ext cx="12220287" cy="62701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004732-EDF3-7CFF-5E7F-BE2B6F021201}"/>
              </a:ext>
            </a:extLst>
          </p:cNvPr>
          <p:cNvSpPr>
            <a:spLocks noGrp="1"/>
          </p:cNvSpPr>
          <p:nvPr>
            <p:ph type="title"/>
          </p:nvPr>
        </p:nvSpPr>
        <p:spPr/>
        <p:txBody>
          <a:bodyPr>
            <a:normAutofit fontScale="90000"/>
          </a:bodyPr>
          <a:lstStyle/>
          <a:p>
            <a:r>
              <a:rPr lang="en-US"/>
              <a:t>Policy, Grants, Advocacy</a:t>
            </a:r>
            <a:endParaRPr lang="en-US">
              <a:cs typeface="Calibri"/>
            </a:endParaRPr>
          </a:p>
        </p:txBody>
      </p:sp>
      <p:sp>
        <p:nvSpPr>
          <p:cNvPr id="4" name="Slide Number Placeholder 3">
            <a:extLst>
              <a:ext uri="{FF2B5EF4-FFF2-40B4-BE49-F238E27FC236}">
                <a16:creationId xmlns:a16="http://schemas.microsoft.com/office/drawing/2014/main" id="{F712164F-5FF6-43A9-BCD7-EC28F4DA9790}"/>
              </a:ext>
            </a:extLst>
          </p:cNvPr>
          <p:cNvSpPr>
            <a:spLocks noGrp="1"/>
          </p:cNvSpPr>
          <p:nvPr>
            <p:ph type="sldNum" sz="quarter" idx="12"/>
          </p:nvPr>
        </p:nvSpPr>
        <p:spPr/>
        <p:txBody>
          <a:bodyPr/>
          <a:lstStyle/>
          <a:p>
            <a:fld id="{460E5A4D-2439-42BC-BABB-6AD786F2FD5F}" type="slidenum">
              <a:rPr lang="en-US" smtClean="0"/>
              <a:t>12</a:t>
            </a:fld>
            <a:endParaRPr lang="en-US"/>
          </a:p>
        </p:txBody>
      </p:sp>
    </p:spTree>
    <p:extLst>
      <p:ext uri="{BB962C8B-B14F-4D97-AF65-F5344CB8AC3E}">
        <p14:creationId xmlns:p14="http://schemas.microsoft.com/office/powerpoint/2010/main" val="412917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AB7437F6-32B2-2554-DA0F-33EEBA6CB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437" y="904733"/>
            <a:ext cx="3455489" cy="5183234"/>
          </a:xfrm>
          <a:prstGeom prst="rect">
            <a:avLst/>
          </a:prstGeom>
        </p:spPr>
      </p:pic>
      <p:pic>
        <p:nvPicPr>
          <p:cNvPr id="16" name="Content Placeholder 8">
            <a:extLst>
              <a:ext uri="{FF2B5EF4-FFF2-40B4-BE49-F238E27FC236}">
                <a16:creationId xmlns:a16="http://schemas.microsoft.com/office/drawing/2014/main" id="{9261661F-C59B-46CD-931F-617B62CF9B2D}"/>
              </a:ext>
            </a:extLst>
          </p:cNvPr>
          <p:cNvPicPr>
            <a:picLocks noGrp="1" noChangeAspect="1"/>
          </p:cNvPicPr>
          <p:nvPr>
            <p:ph sz="half" idx="1"/>
          </p:nvPr>
        </p:nvPicPr>
        <p:blipFill rotWithShape="1">
          <a:blip r:embed="rId5">
            <a:extLst>
              <a:ext uri="{28A0092B-C50C-407E-A947-70E740481C1C}">
                <a14:useLocalDpi xmlns:a14="http://schemas.microsoft.com/office/drawing/2010/main"/>
              </a:ext>
            </a:extLst>
          </a:blip>
          <a:srcRect l="30445" r="22681"/>
          <a:stretch/>
        </p:blipFill>
        <p:spPr>
          <a:xfrm>
            <a:off x="4244188" y="1630365"/>
            <a:ext cx="3527425" cy="4232981"/>
          </a:xfrm>
          <a:prstGeom prst="rect">
            <a:avLst/>
          </a:prstGeom>
        </p:spPr>
      </p:pic>
      <p:sp>
        <p:nvSpPr>
          <p:cNvPr id="3" name="Slide Number Placeholder 2">
            <a:extLst>
              <a:ext uri="{FF2B5EF4-FFF2-40B4-BE49-F238E27FC236}">
                <a16:creationId xmlns:a16="http://schemas.microsoft.com/office/drawing/2014/main" id="{FE170C2D-D81B-4286-8130-AA4DC0922553}"/>
              </a:ext>
            </a:extLst>
          </p:cNvPr>
          <p:cNvSpPr>
            <a:spLocks noGrp="1"/>
          </p:cNvSpPr>
          <p:nvPr>
            <p:ph type="sldNum" sz="quarter" idx="12"/>
          </p:nvPr>
        </p:nvSpPr>
        <p:spPr/>
        <p:txBody>
          <a:bodyPr/>
          <a:lstStyle/>
          <a:p>
            <a:fld id="{460E5A4D-2439-42BC-BABB-6AD786F2FD5F}" type="slidenum">
              <a:rPr lang="en-US" smtClean="0"/>
              <a:t>13</a:t>
            </a:fld>
            <a:endParaRPr lang="en-US"/>
          </a:p>
        </p:txBody>
      </p:sp>
      <p:sp>
        <p:nvSpPr>
          <p:cNvPr id="4" name="Title 3">
            <a:extLst>
              <a:ext uri="{FF2B5EF4-FFF2-40B4-BE49-F238E27FC236}">
                <a16:creationId xmlns:a16="http://schemas.microsoft.com/office/drawing/2014/main" id="{AF4A717B-F0FC-4F45-9D3C-901C256425D4}"/>
              </a:ext>
            </a:extLst>
          </p:cNvPr>
          <p:cNvSpPr>
            <a:spLocks noGrp="1"/>
          </p:cNvSpPr>
          <p:nvPr>
            <p:ph type="title"/>
          </p:nvPr>
        </p:nvSpPr>
        <p:spPr/>
        <p:txBody>
          <a:bodyPr>
            <a:normAutofit fontScale="90000"/>
          </a:bodyPr>
          <a:lstStyle/>
          <a:p>
            <a:r>
              <a:rPr lang="en-US"/>
              <a:t>Maritime Works</a:t>
            </a:r>
          </a:p>
        </p:txBody>
      </p:sp>
      <p:sp>
        <p:nvSpPr>
          <p:cNvPr id="13" name="Text Placeholder 10">
            <a:extLst>
              <a:ext uri="{FF2B5EF4-FFF2-40B4-BE49-F238E27FC236}">
                <a16:creationId xmlns:a16="http://schemas.microsoft.com/office/drawing/2014/main" id="{03A29E1D-0EEB-4B10-BE1C-582001401FA9}"/>
              </a:ext>
            </a:extLst>
          </p:cNvPr>
          <p:cNvSpPr txBox="1">
            <a:spLocks/>
          </p:cNvSpPr>
          <p:nvPr/>
        </p:nvSpPr>
        <p:spPr>
          <a:xfrm>
            <a:off x="4244188" y="1212853"/>
            <a:ext cx="3999485" cy="8350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500" b="1" kern="1200">
                <a:solidFill>
                  <a:srgbClr val="1B4A55"/>
                </a:solidFill>
                <a:latin typeface="+mn-lt"/>
                <a:ea typeface="+mn-ea"/>
                <a:cs typeface="+mn-cs"/>
              </a:defRPr>
            </a:lvl1pPr>
            <a:lvl2pPr marL="4572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2pPr>
            <a:lvl3pPr marL="9144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3pPr>
            <a:lvl4pPr marL="13716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4pPr>
            <a:lvl5pPr marL="18288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a:t>Job Fairs</a:t>
            </a:r>
          </a:p>
        </p:txBody>
      </p:sp>
      <p:sp>
        <p:nvSpPr>
          <p:cNvPr id="14" name="Text Placeholder 10">
            <a:extLst>
              <a:ext uri="{FF2B5EF4-FFF2-40B4-BE49-F238E27FC236}">
                <a16:creationId xmlns:a16="http://schemas.microsoft.com/office/drawing/2014/main" id="{5B06840B-1F26-41F7-8AF7-3BBC9F2CA8BE}"/>
              </a:ext>
            </a:extLst>
          </p:cNvPr>
          <p:cNvSpPr txBox="1">
            <a:spLocks/>
          </p:cNvSpPr>
          <p:nvPr/>
        </p:nvSpPr>
        <p:spPr>
          <a:xfrm>
            <a:off x="8243673" y="1260811"/>
            <a:ext cx="3632897" cy="8350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500" b="1" kern="1200">
                <a:solidFill>
                  <a:srgbClr val="1B4A55"/>
                </a:solidFill>
                <a:latin typeface="+mn-lt"/>
                <a:ea typeface="+mn-ea"/>
                <a:cs typeface="+mn-cs"/>
              </a:defRPr>
            </a:lvl1pPr>
            <a:lvl2pPr marL="4572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2pPr>
            <a:lvl3pPr marL="9144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3pPr>
            <a:lvl4pPr marL="13716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4pPr>
            <a:lvl5pPr marL="1828800" indent="0" algn="l" defTabSz="914400" rtl="0" eaLnBrk="1" latinLnBrk="0" hangingPunct="1">
              <a:spcBef>
                <a:spcPct val="20000"/>
              </a:spcBef>
              <a:buFont typeface="Arial" pitchFamily="34" charset="0"/>
              <a:buNone/>
              <a:defRPr sz="1500" kern="1200">
                <a:solidFill>
                  <a:srgbClr val="1B4A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a:t>Youth Career Launch</a:t>
            </a:r>
          </a:p>
        </p:txBody>
      </p:sp>
      <p:pic>
        <p:nvPicPr>
          <p:cNvPr id="5" name="Picture 4">
            <a:extLst>
              <a:ext uri="{FF2B5EF4-FFF2-40B4-BE49-F238E27FC236}">
                <a16:creationId xmlns:a16="http://schemas.microsoft.com/office/drawing/2014/main" id="{17D4A963-780B-EF1E-9457-186CF7E66F01}"/>
              </a:ext>
            </a:extLst>
          </p:cNvPr>
          <p:cNvPicPr>
            <a:picLocks noChangeAspect="1"/>
          </p:cNvPicPr>
          <p:nvPr/>
        </p:nvPicPr>
        <p:blipFill rotWithShape="1">
          <a:blip r:embed="rId6"/>
          <a:srcRect l="25390" r="23545"/>
          <a:stretch/>
        </p:blipFill>
        <p:spPr>
          <a:xfrm>
            <a:off x="8296410" y="1705888"/>
            <a:ext cx="3527425" cy="4274210"/>
          </a:xfrm>
          <a:prstGeom prst="rect">
            <a:avLst/>
          </a:prstGeom>
          <a:effectLst/>
          <a:scene3d>
            <a:camera prst="orthographicFront"/>
            <a:lightRig rig="threePt" dir="t"/>
          </a:scene3d>
          <a:sp3d prstMaterial="matte"/>
        </p:spPr>
      </p:pic>
    </p:spTree>
    <p:extLst>
      <p:ext uri="{BB962C8B-B14F-4D97-AF65-F5344CB8AC3E}">
        <p14:creationId xmlns:p14="http://schemas.microsoft.com/office/powerpoint/2010/main" val="159601387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A5B0066-4EF4-4B66-A034-02E625873D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922" r="22508" b="21582"/>
          <a:stretch/>
        </p:blipFill>
        <p:spPr>
          <a:xfrm>
            <a:off x="0" y="0"/>
            <a:ext cx="12192000" cy="6780214"/>
          </a:xfrm>
          <a:prstGeom prst="rect">
            <a:avLst/>
          </a:prstGeom>
        </p:spPr>
      </p:pic>
      <p:sp>
        <p:nvSpPr>
          <p:cNvPr id="20" name="Rectangle 19">
            <a:extLst>
              <a:ext uri="{FF2B5EF4-FFF2-40B4-BE49-F238E27FC236}">
                <a16:creationId xmlns:a16="http://schemas.microsoft.com/office/drawing/2014/main" id="{B512EDB4-39E0-47E6-8337-8BBF7EA18905}"/>
              </a:ext>
            </a:extLst>
          </p:cNvPr>
          <p:cNvSpPr/>
          <p:nvPr/>
        </p:nvSpPr>
        <p:spPr>
          <a:xfrm>
            <a:off x="0" y="-42706"/>
            <a:ext cx="12192000" cy="6865623"/>
          </a:xfrm>
          <a:prstGeom prst="rect">
            <a:avLst/>
          </a:prstGeom>
          <a:solidFill>
            <a:srgbClr val="004964">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2D81DC-F3DA-4B55-BDC4-E9D22D17F35C}"/>
              </a:ext>
            </a:extLst>
          </p:cNvPr>
          <p:cNvSpPr/>
          <p:nvPr/>
        </p:nvSpPr>
        <p:spPr>
          <a:xfrm>
            <a:off x="251460" y="0"/>
            <a:ext cx="3467100" cy="6780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9877" y="4308821"/>
            <a:ext cx="2290798" cy="1272665"/>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776585" y="6041888"/>
            <a:ext cx="2457383" cy="465275"/>
            <a:chOff x="7258897" y="5517377"/>
            <a:chExt cx="3398203" cy="615791"/>
          </a:xfrm>
        </p:grpSpPr>
        <p:pic>
          <p:nvPicPr>
            <p:cNvPr id="8" name="Picture 7"/>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955989" y="5628645"/>
              <a:ext cx="505305" cy="50452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0058753" y="5517377"/>
              <a:ext cx="598347" cy="59742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7258897" y="5589621"/>
              <a:ext cx="505305" cy="50452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8653081" y="5628645"/>
              <a:ext cx="505305" cy="50452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9350173" y="5555778"/>
              <a:ext cx="516793" cy="516793"/>
            </a:xfrm>
            <a:prstGeom prst="rect">
              <a:avLst/>
            </a:prstGeom>
            <a:ln>
              <a:noFill/>
            </a:ln>
            <a:effectLst>
              <a:outerShdw blurRad="292100" dist="139700" dir="2700000" algn="tl" rotWithShape="0">
                <a:srgbClr val="333333">
                  <a:alpha val="65000"/>
                </a:srgbClr>
              </a:outerShdw>
            </a:effectLst>
          </p:spPr>
        </p:pic>
      </p:grpSp>
      <p:sp>
        <p:nvSpPr>
          <p:cNvPr id="6" name="Title 1"/>
          <p:cNvSpPr txBox="1">
            <a:spLocks/>
          </p:cNvSpPr>
          <p:nvPr/>
        </p:nvSpPr>
        <p:spPr>
          <a:xfrm>
            <a:off x="291992" y="5234498"/>
            <a:ext cx="3426568" cy="870176"/>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i="1">
                <a:solidFill>
                  <a:prstClr val="white"/>
                </a:solidFill>
              </a:rPr>
              <a:t>www.portseattle.org/subscribe</a:t>
            </a:r>
          </a:p>
        </p:txBody>
      </p:sp>
      <p:sp>
        <p:nvSpPr>
          <p:cNvPr id="2" name="Slide Number Placeholder 1"/>
          <p:cNvSpPr>
            <a:spLocks noGrp="1"/>
          </p:cNvSpPr>
          <p:nvPr>
            <p:ph type="sldNum" sz="quarter" idx="12"/>
          </p:nvPr>
        </p:nvSpPr>
        <p:spPr/>
        <p:txBody>
          <a:bodyPr/>
          <a:lstStyle/>
          <a:p>
            <a:fld id="{460E5A4D-2439-42BC-BABB-6AD786F2FD5F}" type="slidenum">
              <a:rPr lang="en-US" smtClean="0">
                <a:solidFill>
                  <a:prstClr val="black">
                    <a:tint val="75000"/>
                  </a:prstClr>
                </a:solidFill>
              </a:rPr>
              <a:pPr/>
              <a:t>14</a:t>
            </a:fld>
            <a:endParaRPr lang="en-US">
              <a:solidFill>
                <a:prstClr val="black">
                  <a:tint val="75000"/>
                </a:prstClr>
              </a:solidFill>
            </a:endParaRPr>
          </a:p>
        </p:txBody>
      </p:sp>
      <p:sp>
        <p:nvSpPr>
          <p:cNvPr id="4" name="Rectangle 3">
            <a:extLst>
              <a:ext uri="{FF2B5EF4-FFF2-40B4-BE49-F238E27FC236}">
                <a16:creationId xmlns:a16="http://schemas.microsoft.com/office/drawing/2014/main" id="{70DD38ED-1A11-42BC-82A0-6657301B2EEB}"/>
              </a:ext>
            </a:extLst>
          </p:cNvPr>
          <p:cNvSpPr/>
          <p:nvPr/>
        </p:nvSpPr>
        <p:spPr>
          <a:xfrm>
            <a:off x="321385" y="1042886"/>
            <a:ext cx="3657600" cy="769441"/>
          </a:xfrm>
          <a:prstGeom prst="rect">
            <a:avLst/>
          </a:prstGeom>
        </p:spPr>
        <p:txBody>
          <a:bodyPr wrap="square">
            <a:spAutoFit/>
          </a:bodyPr>
          <a:lstStyle/>
          <a:p>
            <a:r>
              <a:rPr lang="en-US" sz="4400" b="1">
                <a:solidFill>
                  <a:schemeClr val="bg1"/>
                </a:solidFill>
              </a:rPr>
              <a:t>Thank You! </a:t>
            </a:r>
          </a:p>
        </p:txBody>
      </p:sp>
    </p:spTree>
    <p:extLst>
      <p:ext uri="{BB962C8B-B14F-4D97-AF65-F5344CB8AC3E}">
        <p14:creationId xmlns:p14="http://schemas.microsoft.com/office/powerpoint/2010/main" val="303952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E004A-BACA-210D-A678-4FB54B8A25C6}"/>
              </a:ext>
            </a:extLst>
          </p:cNvPr>
          <p:cNvSpPr>
            <a:spLocks noGrp="1"/>
          </p:cNvSpPr>
          <p:nvPr>
            <p:ph type="sldNum" sz="quarter" idx="12"/>
          </p:nvPr>
        </p:nvSpPr>
        <p:spPr/>
        <p:txBody>
          <a:bodyPr/>
          <a:lstStyle/>
          <a:p>
            <a:fld id="{460E5A4D-2439-42BC-BABB-6AD786F2FD5F}" type="slidenum">
              <a:rPr lang="en-US" smtClean="0"/>
              <a:t>2</a:t>
            </a:fld>
            <a:endParaRPr lang="en-US"/>
          </a:p>
        </p:txBody>
      </p:sp>
      <p:pic>
        <p:nvPicPr>
          <p:cNvPr id="5" name="Picture 4">
            <a:extLst>
              <a:ext uri="{FF2B5EF4-FFF2-40B4-BE49-F238E27FC236}">
                <a16:creationId xmlns:a16="http://schemas.microsoft.com/office/drawing/2014/main" id="{B6FC37D2-D1DD-68C1-3152-2A3CC40059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24" t="18816" r="3324" b="7499"/>
          <a:stretch/>
        </p:blipFill>
        <p:spPr>
          <a:xfrm>
            <a:off x="0" y="1"/>
            <a:ext cx="12192000" cy="6415620"/>
          </a:xfrm>
          <a:prstGeom prst="rect">
            <a:avLst/>
          </a:prstGeom>
        </p:spPr>
      </p:pic>
    </p:spTree>
    <p:extLst>
      <p:ext uri="{BB962C8B-B14F-4D97-AF65-F5344CB8AC3E}">
        <p14:creationId xmlns:p14="http://schemas.microsoft.com/office/powerpoint/2010/main" val="3215911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7CF40-F1E9-0DD3-D2E1-C14A39B12504}"/>
              </a:ext>
            </a:extLst>
          </p:cNvPr>
          <p:cNvSpPr>
            <a:spLocks noGrp="1"/>
          </p:cNvSpPr>
          <p:nvPr>
            <p:ph type="sldNum" sz="quarter" idx="12"/>
          </p:nvPr>
        </p:nvSpPr>
        <p:spPr/>
        <p:txBody>
          <a:bodyPr/>
          <a:lstStyle/>
          <a:p>
            <a:fld id="{460E5A4D-2439-42BC-BABB-6AD786F2FD5F}" type="slidenum">
              <a:rPr lang="en-US" smtClean="0"/>
              <a:t>3</a:t>
            </a:fld>
            <a:endParaRPr lang="en-US"/>
          </a:p>
        </p:txBody>
      </p:sp>
      <p:sp>
        <p:nvSpPr>
          <p:cNvPr id="11" name="TextBox 10">
            <a:extLst>
              <a:ext uri="{FF2B5EF4-FFF2-40B4-BE49-F238E27FC236}">
                <a16:creationId xmlns:a16="http://schemas.microsoft.com/office/drawing/2014/main" id="{A69D0884-6CA7-C321-230A-E2750DA44B2D}"/>
              </a:ext>
            </a:extLst>
          </p:cNvPr>
          <p:cNvSpPr txBox="1"/>
          <p:nvPr/>
        </p:nvSpPr>
        <p:spPr>
          <a:xfrm>
            <a:off x="143529" y="3478220"/>
            <a:ext cx="2916287" cy="276999"/>
          </a:xfrm>
          <a:prstGeom prst="rect">
            <a:avLst/>
          </a:prstGeom>
          <a:noFill/>
        </p:spPr>
        <p:txBody>
          <a:bodyPr wrap="square" rtlCol="0">
            <a:spAutoFit/>
          </a:bodyPr>
          <a:lstStyle/>
          <a:p>
            <a:pPr algn="ctr"/>
            <a:r>
              <a:rPr lang="en-US" sz="1200"/>
              <a:t>Container Cargo</a:t>
            </a:r>
          </a:p>
        </p:txBody>
      </p:sp>
      <p:pic>
        <p:nvPicPr>
          <p:cNvPr id="6" name="Picture 5">
            <a:extLst>
              <a:ext uri="{FF2B5EF4-FFF2-40B4-BE49-F238E27FC236}">
                <a16:creationId xmlns:a16="http://schemas.microsoft.com/office/drawing/2014/main" id="{A9F13BFA-CC45-1D16-E10B-8F08C2376E99}"/>
              </a:ext>
            </a:extLst>
          </p:cNvPr>
          <p:cNvPicPr>
            <a:picLocks noChangeAspect="1"/>
          </p:cNvPicPr>
          <p:nvPr/>
        </p:nvPicPr>
        <p:blipFill rotWithShape="1">
          <a:blip r:embed="rId3">
            <a:extLst>
              <a:ext uri="{28A0092B-C50C-407E-A947-70E740481C1C}">
                <a14:useLocalDpi xmlns:a14="http://schemas.microsoft.com/office/drawing/2010/main"/>
              </a:ext>
            </a:extLst>
          </a:blip>
          <a:srcRect l="19470" t="17913" r="44757" b="26558"/>
          <a:stretch/>
        </p:blipFill>
        <p:spPr>
          <a:xfrm>
            <a:off x="3218678" y="1057012"/>
            <a:ext cx="2835960" cy="2421208"/>
          </a:xfrm>
          <a:prstGeom prst="rect">
            <a:avLst/>
          </a:prstGeom>
        </p:spPr>
      </p:pic>
      <p:sp>
        <p:nvSpPr>
          <p:cNvPr id="12" name="TextBox 11">
            <a:extLst>
              <a:ext uri="{FF2B5EF4-FFF2-40B4-BE49-F238E27FC236}">
                <a16:creationId xmlns:a16="http://schemas.microsoft.com/office/drawing/2014/main" id="{7CB83523-B2A9-3123-D40D-96C0CDFF487A}"/>
              </a:ext>
            </a:extLst>
          </p:cNvPr>
          <p:cNvSpPr txBox="1"/>
          <p:nvPr/>
        </p:nvSpPr>
        <p:spPr>
          <a:xfrm>
            <a:off x="3218678" y="3492391"/>
            <a:ext cx="2835960" cy="276999"/>
          </a:xfrm>
          <a:prstGeom prst="rect">
            <a:avLst/>
          </a:prstGeom>
          <a:noFill/>
        </p:spPr>
        <p:txBody>
          <a:bodyPr wrap="square" rtlCol="0">
            <a:spAutoFit/>
          </a:bodyPr>
          <a:lstStyle/>
          <a:p>
            <a:pPr algn="ctr"/>
            <a:r>
              <a:rPr lang="en-US" sz="1200"/>
              <a:t>Cruise</a:t>
            </a:r>
          </a:p>
        </p:txBody>
      </p:sp>
      <p:sp>
        <p:nvSpPr>
          <p:cNvPr id="14" name="TextBox 13">
            <a:extLst>
              <a:ext uri="{FF2B5EF4-FFF2-40B4-BE49-F238E27FC236}">
                <a16:creationId xmlns:a16="http://schemas.microsoft.com/office/drawing/2014/main" id="{CF9319C4-C5DD-912A-7F01-7549A5E11317}"/>
              </a:ext>
            </a:extLst>
          </p:cNvPr>
          <p:cNvSpPr txBox="1"/>
          <p:nvPr/>
        </p:nvSpPr>
        <p:spPr>
          <a:xfrm>
            <a:off x="321412" y="143798"/>
            <a:ext cx="11260987" cy="707886"/>
          </a:xfrm>
          <a:prstGeom prst="rect">
            <a:avLst/>
          </a:prstGeom>
          <a:noFill/>
        </p:spPr>
        <p:txBody>
          <a:bodyPr wrap="square" lIns="91440" tIns="45720" rIns="91440" bIns="45720" rtlCol="0" anchor="t">
            <a:spAutoFit/>
          </a:bodyPr>
          <a:lstStyle/>
          <a:p>
            <a:pPr algn="ctr"/>
            <a:r>
              <a:rPr lang="en-US" sz="4000">
                <a:solidFill>
                  <a:schemeClr val="tx2"/>
                </a:solidFill>
              </a:rPr>
              <a:t>Maritime Lines of Business</a:t>
            </a:r>
          </a:p>
        </p:txBody>
      </p:sp>
      <p:pic>
        <p:nvPicPr>
          <p:cNvPr id="5" name="Picture 4">
            <a:extLst>
              <a:ext uri="{FF2B5EF4-FFF2-40B4-BE49-F238E27FC236}">
                <a16:creationId xmlns:a16="http://schemas.microsoft.com/office/drawing/2014/main" id="{67932600-BB85-556E-8384-42E5D3D601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587" t="16109" r="29958" b="14152"/>
          <a:stretch/>
        </p:blipFill>
        <p:spPr>
          <a:xfrm>
            <a:off x="223858" y="1057012"/>
            <a:ext cx="2835959" cy="2421208"/>
          </a:xfrm>
          <a:prstGeom prst="rect">
            <a:avLst/>
          </a:prstGeom>
        </p:spPr>
      </p:pic>
      <p:pic>
        <p:nvPicPr>
          <p:cNvPr id="8" name="Picture 7">
            <a:extLst>
              <a:ext uri="{FF2B5EF4-FFF2-40B4-BE49-F238E27FC236}">
                <a16:creationId xmlns:a16="http://schemas.microsoft.com/office/drawing/2014/main" id="{3F4E387D-BF5B-0C52-8365-ADD75705015F}"/>
              </a:ext>
            </a:extLst>
          </p:cNvPr>
          <p:cNvPicPr>
            <a:picLocks noChangeAspect="1"/>
          </p:cNvPicPr>
          <p:nvPr/>
        </p:nvPicPr>
        <p:blipFill rotWithShape="1">
          <a:blip r:embed="rId5">
            <a:extLst>
              <a:ext uri="{28A0092B-C50C-407E-A947-70E740481C1C}">
                <a14:useLocalDpi xmlns:a14="http://schemas.microsoft.com/office/drawing/2010/main"/>
              </a:ext>
            </a:extLst>
          </a:blip>
          <a:srcRect l="27899" t="36576" r="50549" b="46399"/>
          <a:stretch/>
        </p:blipFill>
        <p:spPr>
          <a:xfrm>
            <a:off x="6213499" y="1057012"/>
            <a:ext cx="2835959" cy="2421208"/>
          </a:xfrm>
          <a:prstGeom prst="rect">
            <a:avLst/>
          </a:prstGeom>
        </p:spPr>
      </p:pic>
      <p:pic>
        <p:nvPicPr>
          <p:cNvPr id="17" name="Picture 16">
            <a:extLst>
              <a:ext uri="{FF2B5EF4-FFF2-40B4-BE49-F238E27FC236}">
                <a16:creationId xmlns:a16="http://schemas.microsoft.com/office/drawing/2014/main" id="{36E3724C-7A44-DB06-2B9C-C322C646B9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3533" t="8982" r="19875" b="18545"/>
          <a:stretch/>
        </p:blipFill>
        <p:spPr>
          <a:xfrm>
            <a:off x="9208318" y="1057012"/>
            <a:ext cx="2835959" cy="2421208"/>
          </a:xfrm>
          <a:prstGeom prst="rect">
            <a:avLst/>
          </a:prstGeom>
        </p:spPr>
      </p:pic>
      <p:sp>
        <p:nvSpPr>
          <p:cNvPr id="19" name="TextBox 18">
            <a:extLst>
              <a:ext uri="{FF2B5EF4-FFF2-40B4-BE49-F238E27FC236}">
                <a16:creationId xmlns:a16="http://schemas.microsoft.com/office/drawing/2014/main" id="{D5D9BF77-3D7C-5FD5-6A1E-CD6E27689B25}"/>
              </a:ext>
            </a:extLst>
          </p:cNvPr>
          <p:cNvSpPr txBox="1"/>
          <p:nvPr/>
        </p:nvSpPr>
        <p:spPr>
          <a:xfrm>
            <a:off x="6213498" y="3492391"/>
            <a:ext cx="2835959" cy="276999"/>
          </a:xfrm>
          <a:prstGeom prst="rect">
            <a:avLst/>
          </a:prstGeom>
          <a:noFill/>
        </p:spPr>
        <p:txBody>
          <a:bodyPr wrap="square" rtlCol="0">
            <a:spAutoFit/>
          </a:bodyPr>
          <a:lstStyle/>
          <a:p>
            <a:pPr algn="ctr"/>
            <a:r>
              <a:rPr lang="en-US" sz="1200"/>
              <a:t>Grain and Breakbulk Cargo</a:t>
            </a:r>
          </a:p>
        </p:txBody>
      </p:sp>
      <p:sp>
        <p:nvSpPr>
          <p:cNvPr id="20" name="TextBox 19">
            <a:extLst>
              <a:ext uri="{FF2B5EF4-FFF2-40B4-BE49-F238E27FC236}">
                <a16:creationId xmlns:a16="http://schemas.microsoft.com/office/drawing/2014/main" id="{8C69A810-FA55-3723-1E60-76D96DF24132}"/>
              </a:ext>
            </a:extLst>
          </p:cNvPr>
          <p:cNvSpPr txBox="1"/>
          <p:nvPr/>
        </p:nvSpPr>
        <p:spPr>
          <a:xfrm>
            <a:off x="9208316" y="3506562"/>
            <a:ext cx="2835959" cy="276999"/>
          </a:xfrm>
          <a:prstGeom prst="rect">
            <a:avLst/>
          </a:prstGeom>
          <a:noFill/>
        </p:spPr>
        <p:txBody>
          <a:bodyPr wrap="square" rtlCol="0">
            <a:spAutoFit/>
          </a:bodyPr>
          <a:lstStyle/>
          <a:p>
            <a:pPr algn="ctr"/>
            <a:r>
              <a:rPr lang="en-US" sz="1200"/>
              <a:t>Commercial Fishing</a:t>
            </a:r>
          </a:p>
        </p:txBody>
      </p:sp>
      <p:sp>
        <p:nvSpPr>
          <p:cNvPr id="21" name="TextBox 20">
            <a:extLst>
              <a:ext uri="{FF2B5EF4-FFF2-40B4-BE49-F238E27FC236}">
                <a16:creationId xmlns:a16="http://schemas.microsoft.com/office/drawing/2014/main" id="{FAC268C8-26BA-A1D8-3AE2-FD6076317A75}"/>
              </a:ext>
            </a:extLst>
          </p:cNvPr>
          <p:cNvSpPr txBox="1"/>
          <p:nvPr/>
        </p:nvSpPr>
        <p:spPr>
          <a:xfrm>
            <a:off x="3343223" y="6379335"/>
            <a:ext cx="2281326" cy="276999"/>
          </a:xfrm>
          <a:prstGeom prst="rect">
            <a:avLst/>
          </a:prstGeom>
          <a:noFill/>
        </p:spPr>
        <p:txBody>
          <a:bodyPr wrap="square" rtlCol="0">
            <a:spAutoFit/>
          </a:bodyPr>
          <a:lstStyle/>
          <a:p>
            <a:pPr algn="ctr"/>
            <a:r>
              <a:rPr lang="en-US" sz="1200"/>
              <a:t>Recreational Boating</a:t>
            </a:r>
          </a:p>
        </p:txBody>
      </p:sp>
      <p:pic>
        <p:nvPicPr>
          <p:cNvPr id="29" name="Picture 28">
            <a:extLst>
              <a:ext uri="{FF2B5EF4-FFF2-40B4-BE49-F238E27FC236}">
                <a16:creationId xmlns:a16="http://schemas.microsoft.com/office/drawing/2014/main" id="{F4D636A6-425B-0BD0-0EF6-0C9ECAE911F2}"/>
              </a:ext>
            </a:extLst>
          </p:cNvPr>
          <p:cNvPicPr>
            <a:picLocks noChangeAspect="1"/>
          </p:cNvPicPr>
          <p:nvPr/>
        </p:nvPicPr>
        <p:blipFill>
          <a:blip r:embed="rId7" cstate="screen">
            <a:extLst>
              <a:ext uri="{28A0092B-C50C-407E-A947-70E740481C1C}">
                <a14:useLocalDpi xmlns:a14="http://schemas.microsoft.com/office/drawing/2010/main"/>
              </a:ext>
            </a:extLst>
          </a:blip>
          <a:srcRect l="10957" r="10957"/>
          <a:stretch/>
        </p:blipFill>
        <p:spPr>
          <a:xfrm>
            <a:off x="3202033" y="3888877"/>
            <a:ext cx="2835959" cy="2421208"/>
          </a:xfrm>
          <a:prstGeom prst="rect">
            <a:avLst/>
          </a:prstGeom>
        </p:spPr>
      </p:pic>
      <p:sp>
        <p:nvSpPr>
          <p:cNvPr id="30" name="TextBox 29">
            <a:extLst>
              <a:ext uri="{FF2B5EF4-FFF2-40B4-BE49-F238E27FC236}">
                <a16:creationId xmlns:a16="http://schemas.microsoft.com/office/drawing/2014/main" id="{13FE1693-FC8A-EF8F-F79F-0BB576DAC0CD}"/>
              </a:ext>
            </a:extLst>
          </p:cNvPr>
          <p:cNvSpPr txBox="1"/>
          <p:nvPr/>
        </p:nvSpPr>
        <p:spPr>
          <a:xfrm>
            <a:off x="6289687" y="6379336"/>
            <a:ext cx="2808182" cy="276999"/>
          </a:xfrm>
          <a:prstGeom prst="rect">
            <a:avLst/>
          </a:prstGeom>
          <a:noFill/>
        </p:spPr>
        <p:txBody>
          <a:bodyPr wrap="square" rtlCol="0">
            <a:spAutoFit/>
          </a:bodyPr>
          <a:lstStyle/>
          <a:p>
            <a:pPr algn="ctr"/>
            <a:r>
              <a:rPr lang="en-US" sz="1200"/>
              <a:t>Industrial Moorage</a:t>
            </a:r>
          </a:p>
        </p:txBody>
      </p:sp>
      <p:pic>
        <p:nvPicPr>
          <p:cNvPr id="31" name="Picture 30">
            <a:extLst>
              <a:ext uri="{FF2B5EF4-FFF2-40B4-BE49-F238E27FC236}">
                <a16:creationId xmlns:a16="http://schemas.microsoft.com/office/drawing/2014/main" id="{F13AE6EA-9FCD-308C-B59D-A4FA4C00114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8880" r="38892" b="33115"/>
          <a:stretch/>
        </p:blipFill>
        <p:spPr>
          <a:xfrm>
            <a:off x="6289687" y="3888877"/>
            <a:ext cx="2835959" cy="2421208"/>
          </a:xfrm>
          <a:prstGeom prst="rect">
            <a:avLst/>
          </a:prstGeom>
        </p:spPr>
      </p:pic>
    </p:spTree>
    <p:extLst>
      <p:ext uri="{BB962C8B-B14F-4D97-AF65-F5344CB8AC3E}">
        <p14:creationId xmlns:p14="http://schemas.microsoft.com/office/powerpoint/2010/main" val="402020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4900E71-C75B-4718-8F9B-E8C32B7251E3}"/>
              </a:ext>
            </a:extLst>
          </p:cNvPr>
          <p:cNvGraphicFramePr>
            <a:graphicFrameLocks/>
          </p:cNvGraphicFramePr>
          <p:nvPr>
            <p:extLst>
              <p:ext uri="{D42A27DB-BD31-4B8C-83A1-F6EECF244321}">
                <p14:modId xmlns:p14="http://schemas.microsoft.com/office/powerpoint/2010/main" val="2620114512"/>
              </p:ext>
            </p:extLst>
          </p:nvPr>
        </p:nvGraphicFramePr>
        <p:xfrm>
          <a:off x="342900" y="700322"/>
          <a:ext cx="11342204" cy="5715298"/>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F340FBC4-FAB9-E35A-742C-8595E3A10469}"/>
              </a:ext>
            </a:extLst>
          </p:cNvPr>
          <p:cNvSpPr>
            <a:spLocks noGrp="1"/>
          </p:cNvSpPr>
          <p:nvPr>
            <p:ph type="sldNum" sz="quarter" idx="12"/>
          </p:nvPr>
        </p:nvSpPr>
        <p:spPr/>
        <p:txBody>
          <a:bodyPr/>
          <a:lstStyle/>
          <a:p>
            <a:fld id="{460E5A4D-2439-42BC-BABB-6AD786F2FD5F}" type="slidenum">
              <a:rPr lang="en-US" smtClean="0"/>
              <a:t>4</a:t>
            </a:fld>
            <a:endParaRPr lang="en-US"/>
          </a:p>
        </p:txBody>
      </p:sp>
      <p:sp>
        <p:nvSpPr>
          <p:cNvPr id="7" name="Title 1">
            <a:extLst>
              <a:ext uri="{FF2B5EF4-FFF2-40B4-BE49-F238E27FC236}">
                <a16:creationId xmlns:a16="http://schemas.microsoft.com/office/drawing/2014/main" id="{C04DFD40-C7E7-17EB-B628-5BC0DAF600BA}"/>
              </a:ext>
            </a:extLst>
          </p:cNvPr>
          <p:cNvSpPr txBox="1">
            <a:spLocks/>
          </p:cNvSpPr>
          <p:nvPr/>
        </p:nvSpPr>
        <p:spPr>
          <a:xfrm>
            <a:off x="609600" y="65708"/>
            <a:ext cx="10972800" cy="757647"/>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rgbClr val="1B4A55"/>
                </a:solidFill>
                <a:latin typeface="+mn-lt"/>
                <a:ea typeface="+mj-ea"/>
                <a:cs typeface="+mj-cs"/>
              </a:defRPr>
            </a:lvl1pPr>
          </a:lstStyle>
          <a:p>
            <a:r>
              <a:rPr lang="en-US"/>
              <a:t>Capital Improvement Projects: $579M</a:t>
            </a:r>
          </a:p>
        </p:txBody>
      </p:sp>
      <p:sp>
        <p:nvSpPr>
          <p:cNvPr id="9" name="TextBox 8">
            <a:extLst>
              <a:ext uri="{FF2B5EF4-FFF2-40B4-BE49-F238E27FC236}">
                <a16:creationId xmlns:a16="http://schemas.microsoft.com/office/drawing/2014/main" id="{8D0B971D-9660-6341-F8A0-A8A4851C1070}"/>
              </a:ext>
            </a:extLst>
          </p:cNvPr>
          <p:cNvSpPr txBox="1"/>
          <p:nvPr/>
        </p:nvSpPr>
        <p:spPr>
          <a:xfrm>
            <a:off x="506896" y="971821"/>
            <a:ext cx="11075504" cy="461665"/>
          </a:xfrm>
          <a:prstGeom prst="rect">
            <a:avLst/>
          </a:prstGeom>
          <a:noFill/>
        </p:spPr>
        <p:txBody>
          <a:bodyPr wrap="square">
            <a:spAutoFit/>
          </a:bodyPr>
          <a:lstStyle/>
          <a:p>
            <a:pPr algn="ctr"/>
            <a:r>
              <a:rPr lang="en-US" sz="2400"/>
              <a:t>Maritime and Economic Development Division 2024-2028 by Line of Business</a:t>
            </a:r>
          </a:p>
        </p:txBody>
      </p:sp>
      <p:sp>
        <p:nvSpPr>
          <p:cNvPr id="3" name="TextBox 2">
            <a:extLst>
              <a:ext uri="{FF2B5EF4-FFF2-40B4-BE49-F238E27FC236}">
                <a16:creationId xmlns:a16="http://schemas.microsoft.com/office/drawing/2014/main" id="{1C4A7ACE-8B74-9527-96E2-392C51128F8D}"/>
              </a:ext>
            </a:extLst>
          </p:cNvPr>
          <p:cNvSpPr txBox="1"/>
          <p:nvPr/>
        </p:nvSpPr>
        <p:spPr>
          <a:xfrm>
            <a:off x="808404" y="5849901"/>
            <a:ext cx="10972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33333"/>
                </a:solidFill>
                <a:latin typeface="Segoe UI"/>
                <a:cs typeface="Segoe UI"/>
              </a:rPr>
              <a:t>*Includes: Elliott Bay Fishing &amp; Commercial and Ship Canal Fishing &amp; Commercial</a:t>
            </a:r>
            <a:endParaRPr lang="en-US" sz="1400"/>
          </a:p>
        </p:txBody>
      </p:sp>
      <p:sp>
        <p:nvSpPr>
          <p:cNvPr id="5" name="TextBox 4">
            <a:extLst>
              <a:ext uri="{FF2B5EF4-FFF2-40B4-BE49-F238E27FC236}">
                <a16:creationId xmlns:a16="http://schemas.microsoft.com/office/drawing/2014/main" id="{302DF21C-02F6-8D14-4E0C-ED02448D1F1D}"/>
              </a:ext>
            </a:extLst>
          </p:cNvPr>
          <p:cNvSpPr txBox="1"/>
          <p:nvPr/>
        </p:nvSpPr>
        <p:spPr>
          <a:xfrm>
            <a:off x="2913429" y="1817473"/>
            <a:ext cx="229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33333"/>
                </a:solidFill>
                <a:latin typeface="Segoe UI"/>
                <a:cs typeface="Segoe UI"/>
              </a:rPr>
              <a:t>*</a:t>
            </a:r>
            <a:endParaRPr lang="en-US" sz="1400"/>
          </a:p>
        </p:txBody>
      </p:sp>
    </p:spTree>
    <p:extLst>
      <p:ext uri="{BB962C8B-B14F-4D97-AF65-F5344CB8AC3E}">
        <p14:creationId xmlns:p14="http://schemas.microsoft.com/office/powerpoint/2010/main" val="318176608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7B460-ACE4-7772-06BC-CAC20F1598DF}"/>
              </a:ext>
            </a:extLst>
          </p:cNvPr>
          <p:cNvPicPr>
            <a:picLocks noChangeAspect="1"/>
          </p:cNvPicPr>
          <p:nvPr/>
        </p:nvPicPr>
        <p:blipFill>
          <a:blip r:embed="rId3"/>
          <a:stretch>
            <a:fillRect/>
          </a:stretch>
        </p:blipFill>
        <p:spPr>
          <a:xfrm>
            <a:off x="-78655" y="0"/>
            <a:ext cx="12270655" cy="6814320"/>
          </a:xfrm>
          <a:prstGeom prst="rect">
            <a:avLst/>
          </a:prstGeom>
        </p:spPr>
      </p:pic>
      <p:sp>
        <p:nvSpPr>
          <p:cNvPr id="10" name="Rectangle 9">
            <a:extLst>
              <a:ext uri="{FF2B5EF4-FFF2-40B4-BE49-F238E27FC236}">
                <a16:creationId xmlns:a16="http://schemas.microsoft.com/office/drawing/2014/main" id="{A04B0FA1-C5DA-E709-3DB0-EA7CBEEF08C7}"/>
              </a:ext>
            </a:extLst>
          </p:cNvPr>
          <p:cNvSpPr/>
          <p:nvPr/>
        </p:nvSpPr>
        <p:spPr>
          <a:xfrm rot="10800000">
            <a:off x="-78655" y="-37047"/>
            <a:ext cx="12349308" cy="286733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5439A34-BA59-F785-C648-0EC0BB32E87A}"/>
              </a:ext>
            </a:extLst>
          </p:cNvPr>
          <p:cNvSpPr>
            <a:spLocks noGrp="1"/>
          </p:cNvSpPr>
          <p:nvPr>
            <p:ph type="title" idx="4294967295"/>
          </p:nvPr>
        </p:nvSpPr>
        <p:spPr>
          <a:xfrm>
            <a:off x="0" y="115888"/>
            <a:ext cx="12192000" cy="1017587"/>
          </a:xfrm>
        </p:spPr>
        <p:txBody>
          <a:bodyPr>
            <a:normAutofit/>
          </a:bodyPr>
          <a:lstStyle/>
          <a:p>
            <a:r>
              <a:rPr lang="en-US" sz="5000">
                <a:solidFill>
                  <a:schemeClr val="tx2"/>
                </a:solidFill>
              </a:rPr>
              <a:t>Terminal 91 Berths 6 &amp; 8</a:t>
            </a:r>
            <a:endParaRPr lang="en-US">
              <a:solidFill>
                <a:schemeClr val="tx2"/>
              </a:solidFill>
            </a:endParaRPr>
          </a:p>
        </p:txBody>
      </p:sp>
      <p:sp>
        <p:nvSpPr>
          <p:cNvPr id="9" name="Freeform: Shape 8">
            <a:extLst>
              <a:ext uri="{FF2B5EF4-FFF2-40B4-BE49-F238E27FC236}">
                <a16:creationId xmlns:a16="http://schemas.microsoft.com/office/drawing/2014/main" id="{D9A4D7C7-C2EB-76E8-E823-67D4CC3B67A1}"/>
              </a:ext>
            </a:extLst>
          </p:cNvPr>
          <p:cNvSpPr/>
          <p:nvPr/>
        </p:nvSpPr>
        <p:spPr>
          <a:xfrm>
            <a:off x="6545943" y="3034211"/>
            <a:ext cx="1661523" cy="751840"/>
          </a:xfrm>
          <a:custGeom>
            <a:avLst/>
            <a:gdLst>
              <a:gd name="connsiteX0" fmla="*/ 1364343 w 1669143"/>
              <a:gd name="connsiteY0" fmla="*/ 29029 h 812800"/>
              <a:gd name="connsiteX1" fmla="*/ 0 w 1669143"/>
              <a:gd name="connsiteY1" fmla="*/ 653143 h 812800"/>
              <a:gd name="connsiteX2" fmla="*/ 406400 w 1669143"/>
              <a:gd name="connsiteY2" fmla="*/ 812800 h 812800"/>
              <a:gd name="connsiteX3" fmla="*/ 1669143 w 1669143"/>
              <a:gd name="connsiteY3" fmla="*/ 145143 h 812800"/>
              <a:gd name="connsiteX4" fmla="*/ 1494971 w 1669143"/>
              <a:gd name="connsiteY4" fmla="*/ 0 h 812800"/>
              <a:gd name="connsiteX0" fmla="*/ 1364343 w 1669143"/>
              <a:gd name="connsiteY0" fmla="*/ 13789 h 797560"/>
              <a:gd name="connsiteX1" fmla="*/ 0 w 1669143"/>
              <a:gd name="connsiteY1" fmla="*/ 637903 h 797560"/>
              <a:gd name="connsiteX2" fmla="*/ 406400 w 1669143"/>
              <a:gd name="connsiteY2" fmla="*/ 797560 h 797560"/>
              <a:gd name="connsiteX3" fmla="*/ 1669143 w 1669143"/>
              <a:gd name="connsiteY3" fmla="*/ 129903 h 797560"/>
              <a:gd name="connsiteX4" fmla="*/ 1350191 w 1669143"/>
              <a:gd name="connsiteY4" fmla="*/ 0 h 797560"/>
              <a:gd name="connsiteX0" fmla="*/ 1364343 w 1661523"/>
              <a:gd name="connsiteY0" fmla="*/ 13789 h 797560"/>
              <a:gd name="connsiteX1" fmla="*/ 0 w 1661523"/>
              <a:gd name="connsiteY1" fmla="*/ 637903 h 797560"/>
              <a:gd name="connsiteX2" fmla="*/ 406400 w 1661523"/>
              <a:gd name="connsiteY2" fmla="*/ 797560 h 797560"/>
              <a:gd name="connsiteX3" fmla="*/ 1661523 w 1661523"/>
              <a:gd name="connsiteY3" fmla="*/ 107043 h 797560"/>
              <a:gd name="connsiteX4" fmla="*/ 1350191 w 1661523"/>
              <a:gd name="connsiteY4" fmla="*/ 0 h 797560"/>
              <a:gd name="connsiteX0" fmla="*/ 1364343 w 1661523"/>
              <a:gd name="connsiteY0" fmla="*/ 13789 h 736600"/>
              <a:gd name="connsiteX1" fmla="*/ 0 w 1661523"/>
              <a:gd name="connsiteY1" fmla="*/ 637903 h 736600"/>
              <a:gd name="connsiteX2" fmla="*/ 307340 w 1661523"/>
              <a:gd name="connsiteY2" fmla="*/ 736600 h 736600"/>
              <a:gd name="connsiteX3" fmla="*/ 1661523 w 1661523"/>
              <a:gd name="connsiteY3" fmla="*/ 107043 h 736600"/>
              <a:gd name="connsiteX4" fmla="*/ 1350191 w 1661523"/>
              <a:gd name="connsiteY4" fmla="*/ 0 h 736600"/>
              <a:gd name="connsiteX0" fmla="*/ 1364343 w 1661523"/>
              <a:gd name="connsiteY0" fmla="*/ 13789 h 751840"/>
              <a:gd name="connsiteX1" fmla="*/ 0 w 1661523"/>
              <a:gd name="connsiteY1" fmla="*/ 637903 h 751840"/>
              <a:gd name="connsiteX2" fmla="*/ 375920 w 1661523"/>
              <a:gd name="connsiteY2" fmla="*/ 751840 h 751840"/>
              <a:gd name="connsiteX3" fmla="*/ 1661523 w 1661523"/>
              <a:gd name="connsiteY3" fmla="*/ 107043 h 751840"/>
              <a:gd name="connsiteX4" fmla="*/ 1350191 w 1661523"/>
              <a:gd name="connsiteY4" fmla="*/ 0 h 75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523" h="751840">
                <a:moveTo>
                  <a:pt x="1364343" y="13789"/>
                </a:moveTo>
                <a:lnTo>
                  <a:pt x="0" y="637903"/>
                </a:lnTo>
                <a:lnTo>
                  <a:pt x="375920" y="751840"/>
                </a:lnTo>
                <a:lnTo>
                  <a:pt x="1661523" y="107043"/>
                </a:lnTo>
                <a:cubicBezTo>
                  <a:pt x="1603466" y="58662"/>
                  <a:pt x="1408248" y="48381"/>
                  <a:pt x="1350191" y="0"/>
                </a:cubicBezTo>
              </a:path>
            </a:pathLst>
          </a:custGeom>
          <a:solidFill>
            <a:srgbClr val="F78E1E">
              <a:alpha val="61176"/>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6444F1-AE44-228D-BCD9-6D52FFF9428F}"/>
              </a:ext>
            </a:extLst>
          </p:cNvPr>
          <p:cNvSpPr txBox="1"/>
          <p:nvPr/>
        </p:nvSpPr>
        <p:spPr>
          <a:xfrm>
            <a:off x="7248457" y="3281400"/>
            <a:ext cx="2055178" cy="461665"/>
          </a:xfrm>
          <a:prstGeom prst="rect">
            <a:avLst/>
          </a:prstGeom>
          <a:noFill/>
        </p:spPr>
        <p:txBody>
          <a:bodyPr wrap="none" lIns="91440" tIns="45720" rIns="91440" bIns="45720" rtlCol="0" anchor="t">
            <a:spAutoFit/>
          </a:bodyPr>
          <a:lstStyle/>
          <a:p>
            <a:r>
              <a:rPr lang="en-US" sz="2400" b="1">
                <a:solidFill>
                  <a:schemeClr val="bg1"/>
                </a:solidFill>
              </a:rPr>
              <a:t>Berths 6 &amp; 8</a:t>
            </a:r>
          </a:p>
        </p:txBody>
      </p:sp>
    </p:spTree>
    <p:extLst>
      <p:ext uri="{BB962C8B-B14F-4D97-AF65-F5344CB8AC3E}">
        <p14:creationId xmlns:p14="http://schemas.microsoft.com/office/powerpoint/2010/main" val="15325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A9DFB1-8180-FDE7-19C1-F1390DEF890D}"/>
              </a:ext>
            </a:extLst>
          </p:cNvPr>
          <p:cNvSpPr>
            <a:spLocks noGrp="1"/>
          </p:cNvSpPr>
          <p:nvPr>
            <p:ph type="sldNum" sz="quarter" idx="12"/>
          </p:nvPr>
        </p:nvSpPr>
        <p:spPr/>
        <p:txBody>
          <a:bodyPr/>
          <a:lstStyle/>
          <a:p>
            <a:fld id="{460E5A4D-2439-42BC-BABB-6AD786F2FD5F}" type="slidenum">
              <a:rPr lang="en-US" smtClean="0"/>
              <a:t>6</a:t>
            </a:fld>
            <a:endParaRPr lang="en-US"/>
          </a:p>
        </p:txBody>
      </p:sp>
      <p:pic>
        <p:nvPicPr>
          <p:cNvPr id="5" name="Picture 4" descr="An aerial view of a city&#10;&#10;Description automatically generated with medium confidence">
            <a:extLst>
              <a:ext uri="{FF2B5EF4-FFF2-40B4-BE49-F238E27FC236}">
                <a16:creationId xmlns:a16="http://schemas.microsoft.com/office/drawing/2014/main" id="{C1A5B1F6-FF3E-8B82-06B3-63E9DC04D0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87" r="5473"/>
          <a:stretch/>
        </p:blipFill>
        <p:spPr>
          <a:xfrm>
            <a:off x="-78657" y="646318"/>
            <a:ext cx="12270657" cy="6134428"/>
          </a:xfrm>
          <a:prstGeom prst="rect">
            <a:avLst/>
          </a:prstGeom>
        </p:spPr>
      </p:pic>
      <p:sp>
        <p:nvSpPr>
          <p:cNvPr id="9" name="Rectangle 8">
            <a:extLst>
              <a:ext uri="{FF2B5EF4-FFF2-40B4-BE49-F238E27FC236}">
                <a16:creationId xmlns:a16="http://schemas.microsoft.com/office/drawing/2014/main" id="{26F08B6C-3456-97C6-B1EF-A6D77C478975}"/>
              </a:ext>
            </a:extLst>
          </p:cNvPr>
          <p:cNvSpPr/>
          <p:nvPr/>
        </p:nvSpPr>
        <p:spPr>
          <a:xfrm rot="10800000">
            <a:off x="-78657" y="624681"/>
            <a:ext cx="12346855" cy="2144644"/>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5218204D-20CA-D07A-D02C-8FF514BAF6D2}"/>
              </a:ext>
            </a:extLst>
          </p:cNvPr>
          <p:cNvSpPr txBox="1">
            <a:spLocks/>
          </p:cNvSpPr>
          <p:nvPr/>
        </p:nvSpPr>
        <p:spPr>
          <a:xfrm>
            <a:off x="0" y="115888"/>
            <a:ext cx="12192000" cy="10175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1B4A55"/>
                </a:solidFill>
                <a:latin typeface="+mn-lt"/>
                <a:ea typeface="+mj-ea"/>
                <a:cs typeface="+mj-cs"/>
              </a:defRPr>
            </a:lvl1pPr>
          </a:lstStyle>
          <a:p>
            <a:r>
              <a:rPr lang="en-US" sz="5000">
                <a:solidFill>
                  <a:schemeClr val="tx2"/>
                </a:solidFill>
              </a:rPr>
              <a:t>Terminal 91 Uplands</a:t>
            </a:r>
            <a:endParaRPr lang="en-US">
              <a:solidFill>
                <a:schemeClr val="tx2"/>
              </a:solidFill>
            </a:endParaRPr>
          </a:p>
        </p:txBody>
      </p:sp>
      <p:sp>
        <p:nvSpPr>
          <p:cNvPr id="10" name="TextBox 9">
            <a:extLst>
              <a:ext uri="{FF2B5EF4-FFF2-40B4-BE49-F238E27FC236}">
                <a16:creationId xmlns:a16="http://schemas.microsoft.com/office/drawing/2014/main" id="{3B48E42E-3507-765E-C740-272C73E697C0}"/>
              </a:ext>
            </a:extLst>
          </p:cNvPr>
          <p:cNvSpPr txBox="1"/>
          <p:nvPr/>
        </p:nvSpPr>
        <p:spPr>
          <a:xfrm>
            <a:off x="4265970" y="5149516"/>
            <a:ext cx="3657600" cy="461665"/>
          </a:xfrm>
          <a:prstGeom prst="wedgeRectCallout">
            <a:avLst>
              <a:gd name="adj1" fmla="val -66228"/>
              <a:gd name="adj2" fmla="val -211143"/>
            </a:avLst>
          </a:prstGeom>
          <a:solidFill>
            <a:schemeClr val="accent1"/>
          </a:solidFill>
        </p:spPr>
        <p:txBody>
          <a:bodyPr wrap="square" rtlCol="0">
            <a:spAutoFit/>
          </a:bodyPr>
          <a:lstStyle/>
          <a:p>
            <a:r>
              <a:rPr lang="en-US" sz="2400">
                <a:solidFill>
                  <a:schemeClr val="bg1"/>
                </a:solidFill>
              </a:rPr>
              <a:t>Terminal 91 Uplands Project</a:t>
            </a:r>
          </a:p>
        </p:txBody>
      </p:sp>
    </p:spTree>
    <p:extLst>
      <p:ext uri="{BB962C8B-B14F-4D97-AF65-F5344CB8AC3E}">
        <p14:creationId xmlns:p14="http://schemas.microsoft.com/office/powerpoint/2010/main" val="2164842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10;&#10;Description automatically generated">
            <a:extLst>
              <a:ext uri="{FF2B5EF4-FFF2-40B4-BE49-F238E27FC236}">
                <a16:creationId xmlns:a16="http://schemas.microsoft.com/office/drawing/2014/main" id="{105AED44-B196-1E9E-17AE-E93BD8016147}"/>
              </a:ext>
            </a:extLst>
          </p:cNvPr>
          <p:cNvPicPr>
            <a:picLocks noChangeAspect="1"/>
          </p:cNvPicPr>
          <p:nvPr/>
        </p:nvPicPr>
        <p:blipFill rotWithShape="1">
          <a:blip r:embed="rId3">
            <a:extLst>
              <a:ext uri="{28A0092B-C50C-407E-A947-70E740481C1C}">
                <a14:useLocalDpi xmlns:a14="http://schemas.microsoft.com/office/drawing/2010/main"/>
              </a:ext>
            </a:extLst>
          </a:blip>
          <a:srcRect t="-1" b="-1"/>
          <a:stretch/>
        </p:blipFill>
        <p:spPr>
          <a:xfrm>
            <a:off x="0" y="-76200"/>
            <a:ext cx="12192000" cy="6858000"/>
          </a:xfrm>
          <a:prstGeom prst="rect">
            <a:avLst/>
          </a:prstGeom>
        </p:spPr>
      </p:pic>
      <p:sp>
        <p:nvSpPr>
          <p:cNvPr id="4" name="Title 3">
            <a:extLst>
              <a:ext uri="{FF2B5EF4-FFF2-40B4-BE49-F238E27FC236}">
                <a16:creationId xmlns:a16="http://schemas.microsoft.com/office/drawing/2014/main" id="{75439A34-BA59-F785-C648-0EC0BB32E87A}"/>
              </a:ext>
            </a:extLst>
          </p:cNvPr>
          <p:cNvSpPr>
            <a:spLocks noGrp="1"/>
          </p:cNvSpPr>
          <p:nvPr>
            <p:ph type="title" idx="4294967295"/>
          </p:nvPr>
        </p:nvSpPr>
        <p:spPr>
          <a:xfrm>
            <a:off x="0" y="115888"/>
            <a:ext cx="12192000" cy="1017587"/>
          </a:xfrm>
        </p:spPr>
        <p:txBody>
          <a:bodyPr>
            <a:normAutofit fontScale="90000"/>
          </a:bodyPr>
          <a:lstStyle/>
          <a:p>
            <a:r>
              <a:rPr lang="en-US"/>
              <a:t>Maritime Innovation Center and </a:t>
            </a:r>
            <a:br>
              <a:rPr lang="en-US"/>
            </a:br>
            <a:r>
              <a:rPr lang="en-US"/>
              <a:t>Fishermen’s Terminal Redevelopment</a:t>
            </a:r>
          </a:p>
        </p:txBody>
      </p:sp>
    </p:spTree>
    <p:extLst>
      <p:ext uri="{BB962C8B-B14F-4D97-AF65-F5344CB8AC3E}">
        <p14:creationId xmlns:p14="http://schemas.microsoft.com/office/powerpoint/2010/main" val="400257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C57CBB-3C20-3C40-3AFB-A46CD60D08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0" y="-4198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229CEE-3D7F-9FF9-9EFD-C32DFC4AA216}"/>
              </a:ext>
            </a:extLst>
          </p:cNvPr>
          <p:cNvSpPr>
            <a:spLocks noGrp="1"/>
          </p:cNvSpPr>
          <p:nvPr>
            <p:ph type="title" idx="4294967295"/>
          </p:nvPr>
        </p:nvSpPr>
        <p:spPr>
          <a:xfrm>
            <a:off x="0" y="941388"/>
            <a:ext cx="5222875" cy="1914525"/>
          </a:xfrm>
        </p:spPr>
        <p:txBody>
          <a:bodyPr>
            <a:noAutofit/>
          </a:bodyPr>
          <a:lstStyle/>
          <a:p>
            <a:r>
              <a:rPr lang="en-US" sz="3600"/>
              <a:t>Port Electrification and Seattle Harbor Needs</a:t>
            </a:r>
          </a:p>
        </p:txBody>
      </p:sp>
    </p:spTree>
    <p:extLst>
      <p:ext uri="{BB962C8B-B14F-4D97-AF65-F5344CB8AC3E}">
        <p14:creationId xmlns:p14="http://schemas.microsoft.com/office/powerpoint/2010/main" val="384209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56BC-FB0B-73C2-BB8E-7F22F554BD45}"/>
              </a:ext>
            </a:extLst>
          </p:cNvPr>
          <p:cNvSpPr>
            <a:spLocks noGrp="1"/>
          </p:cNvSpPr>
          <p:nvPr>
            <p:ph type="title"/>
          </p:nvPr>
        </p:nvSpPr>
        <p:spPr/>
        <p:txBody>
          <a:bodyPr>
            <a:normAutofit fontScale="90000"/>
          </a:bodyPr>
          <a:lstStyle/>
          <a:p>
            <a:r>
              <a:rPr lang="en-US"/>
              <a:t>Transition to Electric</a:t>
            </a:r>
          </a:p>
        </p:txBody>
      </p:sp>
      <p:sp>
        <p:nvSpPr>
          <p:cNvPr id="4" name="Slide Number Placeholder 3">
            <a:extLst>
              <a:ext uri="{FF2B5EF4-FFF2-40B4-BE49-F238E27FC236}">
                <a16:creationId xmlns:a16="http://schemas.microsoft.com/office/drawing/2014/main" id="{A8BBE56B-386E-DC4E-8A48-607C4D3FBF41}"/>
              </a:ext>
            </a:extLst>
          </p:cNvPr>
          <p:cNvSpPr>
            <a:spLocks noGrp="1"/>
          </p:cNvSpPr>
          <p:nvPr>
            <p:ph type="sldNum" sz="quarter" idx="12"/>
          </p:nvPr>
        </p:nvSpPr>
        <p:spPr/>
        <p:txBody>
          <a:bodyPr/>
          <a:lstStyle/>
          <a:p>
            <a:fld id="{460E5A4D-2439-42BC-BABB-6AD786F2FD5F}" type="slidenum">
              <a:rPr lang="en-US" smtClean="0"/>
              <a:t>9</a:t>
            </a:fld>
            <a:endParaRPr lang="en-US"/>
          </a:p>
        </p:txBody>
      </p:sp>
      <p:pic>
        <p:nvPicPr>
          <p:cNvPr id="5" name="Picture 4">
            <a:extLst>
              <a:ext uri="{FF2B5EF4-FFF2-40B4-BE49-F238E27FC236}">
                <a16:creationId xmlns:a16="http://schemas.microsoft.com/office/drawing/2014/main" id="{48C58C7D-D6CA-C32A-D107-B7C93508BD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607" t="16099" r="12404" b="13427"/>
          <a:stretch/>
        </p:blipFill>
        <p:spPr>
          <a:xfrm>
            <a:off x="532274" y="873641"/>
            <a:ext cx="6629400" cy="4611141"/>
          </a:xfrm>
          <a:prstGeom prst="rect">
            <a:avLst/>
          </a:prstGeom>
        </p:spPr>
      </p:pic>
      <p:pic>
        <p:nvPicPr>
          <p:cNvPr id="3" name="Picture 2">
            <a:extLst>
              <a:ext uri="{FF2B5EF4-FFF2-40B4-BE49-F238E27FC236}">
                <a16:creationId xmlns:a16="http://schemas.microsoft.com/office/drawing/2014/main" id="{651C8D8C-075A-8A26-A79F-EB8A550A78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5619" y="1106600"/>
            <a:ext cx="5195886" cy="4609081"/>
          </a:xfrm>
          <a:prstGeom prst="rect">
            <a:avLst/>
          </a:prstGeom>
        </p:spPr>
      </p:pic>
      <p:pic>
        <p:nvPicPr>
          <p:cNvPr id="10" name="Picture 9" descr="Logo&#10;&#10;Description automatically generated">
            <a:extLst>
              <a:ext uri="{FF2B5EF4-FFF2-40B4-BE49-F238E27FC236}">
                <a16:creationId xmlns:a16="http://schemas.microsoft.com/office/drawing/2014/main" id="{6C59CF34-B5FD-F482-CFD3-B76DF64634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4017" y="0"/>
            <a:ext cx="2327400" cy="2519265"/>
          </a:xfrm>
          <a:prstGeom prst="rect">
            <a:avLst/>
          </a:prstGeom>
        </p:spPr>
      </p:pic>
    </p:spTree>
    <p:extLst>
      <p:ext uri="{BB962C8B-B14F-4D97-AF65-F5344CB8AC3E}">
        <p14:creationId xmlns:p14="http://schemas.microsoft.com/office/powerpoint/2010/main" val="3476298209"/>
      </p:ext>
    </p:extLst>
  </p:cSld>
  <p:clrMapOvr>
    <a:masterClrMapping/>
  </p:clrMapOvr>
</p:sld>
</file>

<file path=ppt/theme/theme1.xml><?xml version="1.0" encoding="utf-8"?>
<a:theme xmlns:a="http://schemas.openxmlformats.org/drawingml/2006/main" name="POS_2019">
  <a:themeElements>
    <a:clrScheme name="Port Colors">
      <a:dk1>
        <a:sysClr val="windowText" lastClr="000000"/>
      </a:dk1>
      <a:lt1>
        <a:sysClr val="window" lastClr="FFFFFF"/>
      </a:lt1>
      <a:dk2>
        <a:srgbClr val="004964"/>
      </a:dk2>
      <a:lt2>
        <a:srgbClr val="EEECE1"/>
      </a:lt2>
      <a:accent1>
        <a:srgbClr val="004964"/>
      </a:accent1>
      <a:accent2>
        <a:srgbClr val="80BA3D"/>
      </a:accent2>
      <a:accent3>
        <a:srgbClr val="50B2CE"/>
      </a:accent3>
      <a:accent4>
        <a:srgbClr val="ADDFED"/>
      </a:accent4>
      <a:accent5>
        <a:srgbClr val="919191"/>
      </a:accent5>
      <a:accent6>
        <a:srgbClr val="F78E1E"/>
      </a:accent6>
      <a:hlink>
        <a:srgbClr val="4BACC6"/>
      </a:hlink>
      <a:folHlink>
        <a:srgbClr val="92CDD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S_2019" id="{5F1DDDAA-301D-4E06-BA08-20D235EEFAD6}" vid="{6A63D73C-459D-47F3-AFE0-F8DE617E4780}"/>
    </a:ext>
  </a:extLst>
</a:theme>
</file>

<file path=ppt/theme/theme2.xml><?xml version="1.0" encoding="utf-8"?>
<a:theme xmlns:a="http://schemas.openxmlformats.org/drawingml/2006/main" name="POS_2019">
  <a:themeElements>
    <a:clrScheme name="Port Colors">
      <a:dk1>
        <a:sysClr val="windowText" lastClr="000000"/>
      </a:dk1>
      <a:lt1>
        <a:sysClr val="window" lastClr="FFFFFF"/>
      </a:lt1>
      <a:dk2>
        <a:srgbClr val="004964"/>
      </a:dk2>
      <a:lt2>
        <a:srgbClr val="EEECE1"/>
      </a:lt2>
      <a:accent1>
        <a:srgbClr val="004964"/>
      </a:accent1>
      <a:accent2>
        <a:srgbClr val="80BA3D"/>
      </a:accent2>
      <a:accent3>
        <a:srgbClr val="50B2CE"/>
      </a:accent3>
      <a:accent4>
        <a:srgbClr val="ADDFED"/>
      </a:accent4>
      <a:accent5>
        <a:srgbClr val="919191"/>
      </a:accent5>
      <a:accent6>
        <a:srgbClr val="F78E1E"/>
      </a:accent6>
      <a:hlink>
        <a:srgbClr val="4BACC6"/>
      </a:hlink>
      <a:folHlink>
        <a:srgbClr val="92CDD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S_2019" id="{5F1DDDAA-301D-4E06-BA08-20D235EEFAD6}" vid="{6A63D73C-459D-47F3-AFE0-F8DE617E47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981c249-5841-4203-b4ef-ba1be6873f41">
      <UserInfo>
        <DisplayName>Lise, Kyra</DisplayName>
        <AccountId>864</AccountId>
        <AccountType/>
      </UserInfo>
      <UserInfo>
        <DisplayName>Zaugg Black, Karin</DisplayName>
        <AccountId>122</AccountId>
        <AccountType/>
      </UserInfo>
    </SharedWithUsers>
    <lcf76f155ced4ddcb4097134ff3c332f xmlns="bbc22165-b02b-435f-b4b2-56bc52ca89d7">
      <Terms xmlns="http://schemas.microsoft.com/office/infopath/2007/PartnerControls"/>
    </lcf76f155ced4ddcb4097134ff3c332f>
    <TaxCatchAll xmlns="760430e0-210c-42de-8d23-38883377cf4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CA938EB81ABF4A97AA30427141288D" ma:contentTypeVersion="13" ma:contentTypeDescription="Create a new document." ma:contentTypeScope="" ma:versionID="68afec706f13342df1fef24868017c0a">
  <xsd:schema xmlns:xsd="http://www.w3.org/2001/XMLSchema" xmlns:xs="http://www.w3.org/2001/XMLSchema" xmlns:p="http://schemas.microsoft.com/office/2006/metadata/properties" xmlns:ns2="bbc22165-b02b-435f-b4b2-56bc52ca89d7" xmlns:ns3="e981c249-5841-4203-b4ef-ba1be6873f41" xmlns:ns4="760430e0-210c-42de-8d23-38883377cf49" targetNamespace="http://schemas.microsoft.com/office/2006/metadata/properties" ma:root="true" ma:fieldsID="2fc677006f62bd55a767a00a5e5480ca" ns2:_="" ns3:_="" ns4:_="">
    <xsd:import namespace="bbc22165-b02b-435f-b4b2-56bc52ca89d7"/>
    <xsd:import namespace="e981c249-5841-4203-b4ef-ba1be6873f41"/>
    <xsd:import namespace="760430e0-210c-42de-8d23-38883377cf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22165-b02b-435f-b4b2-56bc52ca8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b967dde-d80c-4521-ae2f-21ad4d1dffa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81c249-5841-4203-b4ef-ba1be6873f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0430e0-210c-42de-8d23-38883377cf4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025f22f-6fb7-4c35-90cd-623b6174b6cc}" ma:internalName="TaxCatchAll" ma:showField="CatchAllData" ma:web="e981c249-5841-4203-b4ef-ba1be6873f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188AFF-CC1B-4B72-B3D3-A43AC831A9BA}">
  <ds:schemaRefs>
    <ds:schemaRef ds:uri="760430e0-210c-42de-8d23-38883377cf49"/>
    <ds:schemaRef ds:uri="bbc22165-b02b-435f-b4b2-56bc52ca89d7"/>
    <ds:schemaRef ds:uri="e981c249-5841-4203-b4ef-ba1be6873f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451725-22FB-4415-B54C-C9D1D9E6A261}">
  <ds:schemaRefs>
    <ds:schemaRef ds:uri="760430e0-210c-42de-8d23-38883377cf49"/>
    <ds:schemaRef ds:uri="bbc22165-b02b-435f-b4b2-56bc52ca89d7"/>
    <ds:schemaRef ds:uri="e981c249-5841-4203-b4ef-ba1be6873f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175348C-17C1-4085-B49F-5D8EECA3CB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1849</Words>
  <Application>Microsoft Office PowerPoint</Application>
  <PresentationFormat>Widescreen</PresentationFormat>
  <Paragraphs>199</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Arial,Sans-Serif</vt:lpstr>
      <vt:lpstr>Calibri</vt:lpstr>
      <vt:lpstr>Calibri Light</vt:lpstr>
      <vt:lpstr>Open Sans</vt:lpstr>
      <vt:lpstr>Segoe UI</vt:lpstr>
      <vt:lpstr>Source Sans Pro</vt:lpstr>
      <vt:lpstr>Times New Roman</vt:lpstr>
      <vt:lpstr>POS_2019</vt:lpstr>
      <vt:lpstr>POS_2019</vt:lpstr>
      <vt:lpstr>PowerPoint Presentation</vt:lpstr>
      <vt:lpstr>PowerPoint Presentation</vt:lpstr>
      <vt:lpstr>PowerPoint Presentation</vt:lpstr>
      <vt:lpstr>PowerPoint Presentation</vt:lpstr>
      <vt:lpstr>Terminal 91 Berths 6 &amp; 8</vt:lpstr>
      <vt:lpstr>PowerPoint Presentation</vt:lpstr>
      <vt:lpstr>Maritime Innovation Center and  Fishermen’s Terminal Redevelopment</vt:lpstr>
      <vt:lpstr>Port Electrification and Seattle Harbor Needs</vt:lpstr>
      <vt:lpstr>Transition to Electric</vt:lpstr>
      <vt:lpstr>Decarbonizing Maritime: Green Corridors</vt:lpstr>
      <vt:lpstr>PowerPoint Presentation</vt:lpstr>
      <vt:lpstr>Policy, Grants, Advocacy</vt:lpstr>
      <vt:lpstr>Maritime Works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an Equitable Recovery</dc:title>
  <dc:creator>Donnelly, Devlin</dc:creator>
  <cp:lastModifiedBy>Donnelly, Devlin</cp:lastModifiedBy>
  <cp:revision>3</cp:revision>
  <dcterms:created xsi:type="dcterms:W3CDTF">2021-05-03T15:39:15Z</dcterms:created>
  <dcterms:modified xsi:type="dcterms:W3CDTF">2023-11-08T01:40:35Z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0x010100A9CA938EB81ABF4A97AA30427141288D</vt:lpwstr>
  </property>
  <property fmtid="{D5CDD505-2E9C-101B-9397-08002B2CF9AE}" pid="3" name="MediaServiceImageTags">
    <vt:lpwstr/>
  </property>
</Properties>
</file>