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31" r:id="rId2"/>
    <p:sldId id="410" r:id="rId3"/>
    <p:sldId id="343" r:id="rId4"/>
    <p:sldId id="411" r:id="rId5"/>
    <p:sldId id="408" r:id="rId6"/>
    <p:sldId id="412" r:id="rId7"/>
    <p:sldId id="397" r:id="rId8"/>
    <p:sldId id="398" r:id="rId9"/>
    <p:sldId id="399" r:id="rId10"/>
    <p:sldId id="413" r:id="rId11"/>
    <p:sldId id="414" r:id="rId12"/>
    <p:sldId id="402" r:id="rId13"/>
    <p:sldId id="415" r:id="rId14"/>
    <p:sldId id="416" r:id="rId15"/>
    <p:sldId id="417" r:id="rId16"/>
    <p:sldId id="418" r:id="rId17"/>
    <p:sldId id="396" r:id="rId18"/>
    <p:sldId id="391" r:id="rId19"/>
    <p:sldId id="378" r:id="rId20"/>
    <p:sldId id="393" r:id="rId21"/>
    <p:sldId id="368" r:id="rId22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 autoAdjust="0"/>
    <p:restoredTop sz="91293" autoAdjust="0"/>
  </p:normalViewPr>
  <p:slideViewPr>
    <p:cSldViewPr snapToGrid="0" snapToObjects="1">
      <p:cViewPr varScale="1">
        <p:scale>
          <a:sx n="143" d="100"/>
          <a:sy n="143" d="100"/>
        </p:scale>
        <p:origin x="126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0" d="100"/>
          <a:sy n="170" d="100"/>
        </p:scale>
        <p:origin x="53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1EF577-15CF-0E40-8F9B-EBF1EB8384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D3F22-79E1-604C-87C8-8F58062175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43FA70-1A56-F943-987B-D8DBBF45F3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9230D-B18B-0B49-AD63-08EA032141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03FD7-8D25-AB45-BAC0-AB2CCCB9A7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556157-8244-B947-B226-81D8DA4F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4621DE-2AA8-1A4A-8EC2-8C462F81BE8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6633A8-552F-5A41-94CD-167A284F13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algn="l" defTabSz="6858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algn="l" defTabSz="6858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algn="l" defTabSz="6858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30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>
              <a:buFont typeface="Arial" panose="020B0604020202020204" pitchFamily="34" charset="0"/>
              <a:buChar char="•"/>
            </a:pPr>
            <a:endParaRPr lang="en-US" b="0" i="1" dirty="0">
              <a:solidFill>
                <a:srgbClr val="1D59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60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8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0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85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84425" y="538163"/>
            <a:ext cx="4737100" cy="266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Like TOTE Lynden serves a wide range of customer verticals.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37C2E-1273-4868-AFEE-DDAA5786536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11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1906 Lynden</a:t>
            </a:r>
            <a:r>
              <a:rPr lang="en-US" baseline="0" dirty="0"/>
              <a:t> Transfer, horse / iron wheel Ed &amp; Ethel Austin</a:t>
            </a:r>
            <a:endParaRPr lang="en-US" dirty="0"/>
          </a:p>
          <a:p>
            <a:r>
              <a:rPr lang="en-US" dirty="0"/>
              <a:t>1926 Horse to horsepower</a:t>
            </a:r>
          </a:p>
          <a:p>
            <a:r>
              <a:rPr lang="en-US" dirty="0"/>
              <a:t>1948 Growth, HJ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1975 TOTE service began and we shifted the highway volumes over to the ship.    The beginning of a very successful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6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73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8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3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75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AWE is Lynden’s Heavy Haul and Bulk Materials carrier.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33A8-552F-5A41-94CD-167A284F13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9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events+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89DBEB-0AA9-4646-96E1-6F26AEE5D8FE}"/>
              </a:ext>
            </a:extLst>
          </p:cNvPr>
          <p:cNvSpPr/>
          <p:nvPr userDrawn="1"/>
        </p:nvSpPr>
        <p:spPr>
          <a:xfrm>
            <a:off x="0" y="0"/>
            <a:ext cx="9144000" cy="4743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-1"/>
            <a:ext cx="8686800" cy="4743451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9945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 hasCustomPrompt="1"/>
          </p:nvPr>
        </p:nvSpPr>
        <p:spPr>
          <a:xfrm>
            <a:off x="228600" y="742950"/>
            <a:ext cx="8686800" cy="4000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Click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45A93-DE97-5F40-9D4D-7177AE94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0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1" hasCustomPrompt="1"/>
          </p:nvPr>
        </p:nvSpPr>
        <p:spPr>
          <a:xfrm>
            <a:off x="228600" y="742950"/>
            <a:ext cx="8686800" cy="4000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Click to add media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04BA5-65A1-8544-8880-03ED7A9C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742950"/>
            <a:ext cx="8686800" cy="40005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17BA85-0B00-6D49-A8BC-A2307C32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1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920B-91D2-E24B-AF6B-4EE751A198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7B9271-5D24-9349-BC44-144055D9D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D63D58-5BB2-CD4C-95A4-1442D6CDA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0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(L)+text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86200" y="742950"/>
            <a:ext cx="5029200" cy="40005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28600" y="742950"/>
            <a:ext cx="3429000" cy="4000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Click to add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B70C4F-5494-FD45-8310-BB5E0D01C0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2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04" userDrawn="1">
          <p15:clr>
            <a:srgbClr val="FBAE40"/>
          </p15:clr>
        </p15:guide>
        <p15:guide id="2" pos="244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(L)+image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28600" y="742950"/>
            <a:ext cx="5029200" cy="40005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5486400" y="742950"/>
            <a:ext cx="3429000" cy="4000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Click to add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FA103-BB76-1D42-8979-9B847CFF783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12" userDrawn="1">
          <p15:clr>
            <a:srgbClr val="FBAE40"/>
          </p15:clr>
        </p15:guide>
        <p15:guide id="2" pos="34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28600" y="742950"/>
            <a:ext cx="8686800" cy="4000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Click to add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377D03-3736-9D48-AACF-D9069B99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A78A73-E581-0849-9539-B3FE0804E6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8600" y="261938"/>
            <a:ext cx="8686799" cy="4481512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Click to add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38C02-EB4A-DD47-B16E-6662CCCC26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9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228600" y="742950"/>
            <a:ext cx="8686800" cy="40005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Click to create charts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449F5-A426-3E46-B593-F9758860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286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686799" cy="4000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8232" y="4895751"/>
            <a:ext cx="839954" cy="115598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116087" y="4903443"/>
            <a:ext cx="1317232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685800" rtl="0" eaLnBrk="1" latinLnBrk="0" hangingPunct="1"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i="1" dirty="0">
                <a:solidFill>
                  <a:schemeClr val="accent1"/>
                </a:solidFill>
              </a:rPr>
              <a:t>Innovative Transportation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C61B5-867F-C547-89B4-FE541B462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0365" y="4872665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74259-B7E9-2F4B-A57C-25410AB56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6" r:id="rId2"/>
    <p:sldLayoutId id="2147483680" r:id="rId3"/>
    <p:sldLayoutId id="2147483681" r:id="rId4"/>
    <p:sldLayoutId id="2147483668" r:id="rId5"/>
    <p:sldLayoutId id="2147483678" r:id="rId6"/>
    <p:sldLayoutId id="2147483669" r:id="rId7"/>
    <p:sldLayoutId id="2147483682" r:id="rId8"/>
    <p:sldLayoutId id="2147483670" r:id="rId9"/>
    <p:sldLayoutId id="2147483672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4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­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400"/>
        </a:spcBef>
        <a:buFont typeface="Wingdings" charset="2"/>
        <a:buChar char="§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00"/>
        </a:spcBef>
        <a:buSzPct val="90000"/>
        <a:buFont typeface="Courier New" charset="0"/>
        <a:buChar char="o"/>
        <a:defRPr sz="1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00"/>
        </a:spcBef>
        <a:buFont typeface="Arial"/>
        <a:buChar char="•"/>
        <a:defRPr sz="1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616" userDrawn="1">
          <p15:clr>
            <a:srgbClr val="F26B43"/>
          </p15:clr>
        </p15:guide>
        <p15:guide id="4" orient="horz" pos="468" userDrawn="1">
          <p15:clr>
            <a:srgbClr val="F26B43"/>
          </p15:clr>
        </p15:guide>
        <p15:guide id="5" orient="horz" pos="2988" userDrawn="1">
          <p15:clr>
            <a:srgbClr val="F26B43"/>
          </p15:clr>
        </p15:guide>
        <p15:guide id="6" pos="144" userDrawn="1">
          <p15:clr>
            <a:srgbClr val="F26B43"/>
          </p15:clr>
        </p15:guide>
        <p15:guide id="7" orient="horz" pos="3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6FF0-41C6-D843-BC31-591F1B2E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Lynden Family of Companies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Maritime Economic Forecast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Jon Burdick, President &amp; CEO</a:t>
            </a:r>
          </a:p>
        </p:txBody>
      </p:sp>
    </p:spTree>
    <p:extLst>
      <p:ext uri="{BB962C8B-B14F-4D97-AF65-F5344CB8AC3E}">
        <p14:creationId xmlns:p14="http://schemas.microsoft.com/office/powerpoint/2010/main" val="22494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AE17-2B83-66EE-DEF9-5DCBE30E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0" y="0"/>
            <a:ext cx="4656909" cy="628650"/>
          </a:xfrm>
        </p:spPr>
        <p:txBody>
          <a:bodyPr/>
          <a:lstStyle/>
          <a:p>
            <a:pPr algn="l"/>
            <a:r>
              <a:rPr lang="en-US" dirty="0"/>
              <a:t>Alaska West Express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6C6E0-2BCE-334A-276C-32AAA6ACB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490" y="742950"/>
            <a:ext cx="4656910" cy="4000500"/>
          </a:xfrm>
        </p:spPr>
        <p:txBody>
          <a:bodyPr/>
          <a:lstStyle/>
          <a:p>
            <a:r>
              <a:rPr lang="en-US" dirty="0"/>
              <a:t>Heavy haul </a:t>
            </a:r>
            <a:r>
              <a:rPr lang="en-US" dirty="0" smtClean="0"/>
              <a:t>truckload </a:t>
            </a:r>
            <a:r>
              <a:rPr lang="en-US" dirty="0"/>
              <a:t>provider</a:t>
            </a:r>
          </a:p>
          <a:p>
            <a:r>
              <a:rPr lang="en-US" dirty="0"/>
              <a:t>Hazardous and non-hazardous chemical and petroleum products</a:t>
            </a:r>
          </a:p>
          <a:p>
            <a:r>
              <a:rPr lang="en-US" dirty="0"/>
              <a:t>Lynden Oilfield Services, a division of Alaska West Express, provides support for exploration, production, and service companies on the North Slope working to develop Alaska’s oil and gas resources.</a:t>
            </a:r>
          </a:p>
        </p:txBody>
      </p:sp>
      <p:pic>
        <p:nvPicPr>
          <p:cNvPr id="9" name="Picture Placeholder 8" descr="Several trucks and trucks on the road&#10;&#10;Description automatically generated with medium confidence">
            <a:extLst>
              <a:ext uri="{FF2B5EF4-FFF2-40B4-BE49-F238E27FC236}">
                <a16:creationId xmlns:a16="http://schemas.microsoft.com/office/drawing/2014/main" id="{8BF29C28-4685-06C5-697D-318F2724C4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3" r="123"/>
          <a:stretch>
            <a:fillRect/>
          </a:stretch>
        </p:blipFill>
        <p:spPr>
          <a:xfrm>
            <a:off x="228600" y="307975"/>
            <a:ext cx="3802063" cy="44354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70192-3659-05E9-C279-0B36D31B15F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EA4D-81C1-DFB2-BB16-DC9EF147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0" y="0"/>
            <a:ext cx="4656909" cy="628650"/>
          </a:xfrm>
        </p:spPr>
        <p:txBody>
          <a:bodyPr/>
          <a:lstStyle/>
          <a:p>
            <a:pPr algn="l"/>
            <a:r>
              <a:rPr lang="en-US" dirty="0"/>
              <a:t>Lynden Air Cargo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11B83-6CD3-F35C-8827-E480B3F1C8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490" y="742950"/>
            <a:ext cx="4656910" cy="4000500"/>
          </a:xfrm>
        </p:spPr>
        <p:txBody>
          <a:bodyPr/>
          <a:lstStyle/>
          <a:p>
            <a:r>
              <a:rPr lang="en-US" dirty="0" smtClean="0"/>
              <a:t>Hercules </a:t>
            </a:r>
            <a:r>
              <a:rPr lang="en-US" dirty="0"/>
              <a:t>L382 aircraft operator</a:t>
            </a:r>
          </a:p>
          <a:p>
            <a:r>
              <a:rPr lang="en-US" dirty="0"/>
              <a:t>Services include:</a:t>
            </a:r>
          </a:p>
          <a:p>
            <a:pPr lvl="1"/>
            <a:r>
              <a:rPr lang="en-US" dirty="0"/>
              <a:t>Scheduled Alaska</a:t>
            </a:r>
          </a:p>
          <a:p>
            <a:pPr lvl="1"/>
            <a:r>
              <a:rPr lang="en-US" dirty="0"/>
              <a:t>Worldwide charters</a:t>
            </a:r>
          </a:p>
          <a:p>
            <a:pPr lvl="1"/>
            <a:r>
              <a:rPr lang="en-US" dirty="0"/>
              <a:t>Disaster relief</a:t>
            </a:r>
          </a:p>
          <a:p>
            <a:r>
              <a:rPr lang="en-US" dirty="0"/>
              <a:t>Unique takeoff and landing </a:t>
            </a:r>
            <a:r>
              <a:rPr lang="en-US" dirty="0" smtClean="0"/>
              <a:t>abilities</a:t>
            </a:r>
          </a:p>
          <a:p>
            <a:pPr lvl="1"/>
            <a:r>
              <a:rPr lang="en-US" dirty="0" smtClean="0"/>
              <a:t>short field</a:t>
            </a:r>
          </a:p>
          <a:p>
            <a:pPr lvl="1"/>
            <a:r>
              <a:rPr lang="en-US" dirty="0" smtClean="0"/>
              <a:t>dirt, ice landing strip capabilities</a:t>
            </a:r>
            <a:endParaRPr lang="en-US" dirty="0"/>
          </a:p>
        </p:txBody>
      </p:sp>
      <p:pic>
        <p:nvPicPr>
          <p:cNvPr id="8" name="Picture Placeholder 7" descr="A collage of a plane&#10;&#10;Description automatically generated">
            <a:extLst>
              <a:ext uri="{FF2B5EF4-FFF2-40B4-BE49-F238E27FC236}">
                <a16:creationId xmlns:a16="http://schemas.microsoft.com/office/drawing/2014/main" id="{79A65B89-5022-A6A3-1532-076976BB2B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3" r="123"/>
          <a:stretch>
            <a:fillRect/>
          </a:stretch>
        </p:blipFill>
        <p:spPr>
          <a:xfrm>
            <a:off x="228600" y="304800"/>
            <a:ext cx="3802063" cy="44354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C03C5-CDD8-CA28-D02F-3648AF6D92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5E923-94D2-714A-90E1-13757B29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0" y="0"/>
            <a:ext cx="4656909" cy="628650"/>
          </a:xfrm>
        </p:spPr>
        <p:txBody>
          <a:bodyPr/>
          <a:lstStyle/>
          <a:p>
            <a:pPr algn="l"/>
            <a:r>
              <a:rPr lang="en-US" dirty="0"/>
              <a:t>Alaska Marine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4B35F-C6D8-714E-8512-8036FF5C0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490" y="742950"/>
            <a:ext cx="4656910" cy="4000500"/>
          </a:xfrm>
        </p:spPr>
        <p:txBody>
          <a:bodyPr/>
          <a:lstStyle/>
          <a:p>
            <a:r>
              <a:rPr lang="en-US" dirty="0" smtClean="0"/>
              <a:t>Freight operator, with Western Towboat, in 1980</a:t>
            </a:r>
            <a:endParaRPr lang="en-US" dirty="0" smtClean="0"/>
          </a:p>
          <a:p>
            <a:r>
              <a:rPr lang="en-US" dirty="0" smtClean="0"/>
              <a:t>Scheduled </a:t>
            </a:r>
            <a:r>
              <a:rPr lang="en-US" dirty="0"/>
              <a:t>barge services – Seattle to/from:</a:t>
            </a:r>
          </a:p>
          <a:p>
            <a:pPr lvl="1"/>
            <a:r>
              <a:rPr lang="en-US" dirty="0"/>
              <a:t>Southeast Alaska</a:t>
            </a:r>
          </a:p>
          <a:p>
            <a:pPr lvl="1"/>
            <a:r>
              <a:rPr lang="en-US" dirty="0"/>
              <a:t>Central Alaska</a:t>
            </a:r>
          </a:p>
          <a:p>
            <a:pPr lvl="1"/>
            <a:r>
              <a:rPr lang="en-US" dirty="0"/>
              <a:t>Western </a:t>
            </a:r>
            <a:r>
              <a:rPr lang="en-US" dirty="0" smtClean="0"/>
              <a:t>Alaska, Aleutians, Arctic</a:t>
            </a:r>
            <a:endParaRPr lang="en-US" dirty="0"/>
          </a:p>
          <a:p>
            <a:pPr lvl="1"/>
            <a:r>
              <a:rPr lang="en-US" dirty="0"/>
              <a:t>Honolulu, Hawaii</a:t>
            </a:r>
          </a:p>
          <a:p>
            <a:r>
              <a:rPr lang="en-US" dirty="0"/>
              <a:t>Specialized and exclusive equipment</a:t>
            </a:r>
          </a:p>
          <a:p>
            <a:r>
              <a:rPr lang="en-US" dirty="0"/>
              <a:t>Close relationships with communities serviced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6629D4-796A-5947-BF80-76731E335B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6" r="126"/>
          <a:stretch/>
        </p:blipFill>
        <p:spPr>
          <a:xfrm>
            <a:off x="228600" y="314325"/>
            <a:ext cx="3801291" cy="44348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D9E80-51AA-AB4C-B486-9E73716B28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90365" y="4872665"/>
            <a:ext cx="125034" cy="123111"/>
          </a:xfrm>
        </p:spPr>
        <p:txBody>
          <a:bodyPr/>
          <a:lstStyle/>
          <a:p>
            <a:fld id="{26B74259-B7E9-2F4B-A57C-25410AB56FA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map of the state of alaska&#10;&#10;Description automatically generated">
            <a:extLst>
              <a:ext uri="{FF2B5EF4-FFF2-40B4-BE49-F238E27FC236}">
                <a16:creationId xmlns:a16="http://schemas.microsoft.com/office/drawing/2014/main" id="{6CC63250-11A3-4A19-7CB4-6C396287233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-12195" t="-1596" r="25657" b="37039"/>
          <a:stretch/>
        </p:blipFill>
        <p:spPr>
          <a:xfrm>
            <a:off x="228600" y="261938"/>
            <a:ext cx="8686799" cy="4481512"/>
          </a:xfrm>
          <a:solidFill>
            <a:srgbClr val="D0ECF4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651AA-057F-787E-5A72-77F07FB5DF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4FEF5A-5F6C-60CF-88CB-C3D0A9F6BCAE}"/>
              </a:ext>
            </a:extLst>
          </p:cNvPr>
          <p:cNvSpPr txBox="1"/>
          <p:nvPr/>
        </p:nvSpPr>
        <p:spPr>
          <a:xfrm>
            <a:off x="660400" y="1980962"/>
            <a:ext cx="27539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/>
              <a:t>Major ports served</a:t>
            </a:r>
          </a:p>
        </p:txBody>
      </p:sp>
      <p:pic>
        <p:nvPicPr>
          <p:cNvPr id="17" name="Picture 16" descr="A green and black logo&#10;&#10;Description automatically generated">
            <a:extLst>
              <a:ext uri="{FF2B5EF4-FFF2-40B4-BE49-F238E27FC236}">
                <a16:creationId xmlns:a16="http://schemas.microsoft.com/office/drawing/2014/main" id="{19EC2E7E-411E-8E51-A675-57F7DE31E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88" y="1556406"/>
            <a:ext cx="175218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A693-77C3-0CC9-33CC-37F365A6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fleet: ~40 tugs/landing craft/barges</a:t>
            </a:r>
          </a:p>
        </p:txBody>
      </p:sp>
      <p:pic>
        <p:nvPicPr>
          <p:cNvPr id="6" name="Picture Placeholder 5" descr="A collage of different types of containers&#10;&#10;Description automatically generated">
            <a:extLst>
              <a:ext uri="{FF2B5EF4-FFF2-40B4-BE49-F238E27FC236}">
                <a16:creationId xmlns:a16="http://schemas.microsoft.com/office/drawing/2014/main" id="{9D2F7DC7-06B1-7790-99C3-8C07A912AD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2" b="42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E2CC1-2335-CEFE-FDB0-AD92B20B9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Content Placeholder 5" descr="A large ship on the water&#10;&#10;Description automatically generated">
            <a:extLst>
              <a:ext uri="{FF2B5EF4-FFF2-40B4-BE49-F238E27FC236}">
                <a16:creationId xmlns:a16="http://schemas.microsoft.com/office/drawing/2014/main" id="{19D2BD53-4314-2A0A-C3FA-B86A1E32F6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6" b="16092"/>
          <a:stretch/>
        </p:blipFill>
        <p:spPr>
          <a:xfrm>
            <a:off x="2402803" y="2743201"/>
            <a:ext cx="4338394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6CD12F-F5C7-C4BD-3540-51C56A8B27B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Content Placeholder 5" descr="A ship on the water&#10;&#10;Description automatically generated">
            <a:extLst>
              <a:ext uri="{FF2B5EF4-FFF2-40B4-BE49-F238E27FC236}">
                <a16:creationId xmlns:a16="http://schemas.microsoft.com/office/drawing/2014/main" id="{DC6EE31D-EFB1-F1A6-62F5-CBC11440AA7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" b="21953"/>
          <a:stretch/>
        </p:blipFill>
        <p:spPr>
          <a:xfrm>
            <a:off x="228600" y="261938"/>
            <a:ext cx="8686799" cy="4481512"/>
          </a:xfrm>
        </p:spPr>
      </p:pic>
    </p:spTree>
    <p:extLst>
      <p:ext uri="{BB962C8B-B14F-4D97-AF65-F5344CB8AC3E}">
        <p14:creationId xmlns:p14="http://schemas.microsoft.com/office/powerpoint/2010/main" val="34637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32CED-AB8C-0589-856A-79639166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Hovercraft: Kuskokwim river, north slope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7D45E-2C1A-A8BB-42EA-5569E429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0BAABB9-01AE-F759-F924-ADB1F3E21C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0839" t="2694" r="13087" b="3044"/>
          <a:stretch/>
        </p:blipFill>
        <p:spPr>
          <a:xfrm>
            <a:off x="228600" y="742950"/>
            <a:ext cx="4251960" cy="400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6578D-9FE1-6DE6-4A92-CBB1E6E2A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6" r="8381"/>
          <a:stretch/>
        </p:blipFill>
        <p:spPr>
          <a:xfrm>
            <a:off x="4663438" y="742950"/>
            <a:ext cx="425196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784" y="2264254"/>
            <a:ext cx="94577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Oil and Gas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427199" y="2264254"/>
            <a:ext cx="527387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Mining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03994" y="2264254"/>
            <a:ext cx="666849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Seafood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875631" y="2264254"/>
            <a:ext cx="1035540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Grocery Chill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and Frozen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-1" r="21311" b="1101"/>
          <a:stretch/>
        </p:blipFill>
        <p:spPr>
          <a:xfrm>
            <a:off x="231682" y="1007110"/>
            <a:ext cx="1188814" cy="118872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6532" r="20794" b="2539"/>
          <a:stretch/>
        </p:blipFill>
        <p:spPr>
          <a:xfrm>
            <a:off x="2087078" y="1010266"/>
            <a:ext cx="1188720" cy="1188720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19623" r="45416" b="16658"/>
          <a:stretch/>
        </p:blipFill>
        <p:spPr>
          <a:xfrm>
            <a:off x="3942380" y="1010266"/>
            <a:ext cx="1190079" cy="1188720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r="33379" b="2325"/>
          <a:stretch/>
        </p:blipFill>
        <p:spPr>
          <a:xfrm>
            <a:off x="5799041" y="1010266"/>
            <a:ext cx="1188720" cy="1188720"/>
          </a:xfrm>
          <a:prstGeom prst="ellipse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25136" y="4216254"/>
            <a:ext cx="100508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Construction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161683" y="4216254"/>
            <a:ext cx="1065996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Automotive &amp;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Marine Parts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954048" y="4216254"/>
            <a:ext cx="116538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Disaster Relief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164171" y="4216254"/>
            <a:ext cx="458459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Retail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327" r="32266" b="1667"/>
          <a:stretch/>
        </p:blipFill>
        <p:spPr>
          <a:xfrm>
            <a:off x="231682" y="2962267"/>
            <a:ext cx="1188720" cy="1188720"/>
          </a:xfrm>
          <a:prstGeom prst="ellipse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2127" r="34355" b="2127"/>
          <a:stretch/>
        </p:blipFill>
        <p:spPr>
          <a:xfrm>
            <a:off x="2087078" y="2962267"/>
            <a:ext cx="1188720" cy="1188720"/>
          </a:xfrm>
          <a:prstGeom prst="ellipse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t="2065" r="17438" b="1902"/>
          <a:stretch/>
        </p:blipFill>
        <p:spPr>
          <a:xfrm>
            <a:off x="3942380" y="2962267"/>
            <a:ext cx="1188720" cy="1188720"/>
          </a:xfrm>
          <a:prstGeom prst="ellipse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16584" r="34424" b="1157"/>
          <a:stretch/>
        </p:blipFill>
        <p:spPr>
          <a:xfrm>
            <a:off x="5799041" y="2962267"/>
            <a:ext cx="1188720" cy="1188720"/>
          </a:xfrm>
          <a:prstGeom prst="ellipse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A868F26-3C1D-63D5-163F-0ED8CF9A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28650"/>
          </a:xfrm>
        </p:spPr>
        <p:txBody>
          <a:bodyPr/>
          <a:lstStyle/>
          <a:p>
            <a:r>
              <a:rPr lang="en-US" dirty="0" smtClean="0"/>
              <a:t>Industries Served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5A830A-D904-BE4E-C976-4E6338BD4EA6}"/>
              </a:ext>
            </a:extLst>
          </p:cNvPr>
          <p:cNvSpPr/>
          <p:nvPr/>
        </p:nvSpPr>
        <p:spPr>
          <a:xfrm>
            <a:off x="7682412" y="2264254"/>
            <a:ext cx="116139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Dairy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7000D3-0ADB-931A-B352-ABAF876CBA93}"/>
              </a:ext>
            </a:extLst>
          </p:cNvPr>
          <p:cNvSpPr/>
          <p:nvPr/>
        </p:nvSpPr>
        <p:spPr>
          <a:xfrm>
            <a:off x="7816266" y="4216254"/>
            <a:ext cx="865623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Healthcare</a:t>
            </a:r>
          </a:p>
        </p:txBody>
      </p:sp>
      <p:pic>
        <p:nvPicPr>
          <p:cNvPr id="12" name="Picture 11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B662531B-3BDE-5D96-3CC9-E1D5F517E5E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595" t="15076" r="21011" b="4893"/>
          <a:stretch/>
        </p:blipFill>
        <p:spPr>
          <a:xfrm>
            <a:off x="7654343" y="1002845"/>
            <a:ext cx="1189463" cy="1188720"/>
          </a:xfrm>
          <a:prstGeom prst="ellipse">
            <a:avLst/>
          </a:prstGeom>
        </p:spPr>
      </p:pic>
      <p:pic>
        <p:nvPicPr>
          <p:cNvPr id="13" name="Picture 12" descr="A pile of different colored pills&#10;&#10;Description automatically generated">
            <a:extLst>
              <a:ext uri="{FF2B5EF4-FFF2-40B4-BE49-F238E27FC236}">
                <a16:creationId xmlns:a16="http://schemas.microsoft.com/office/drawing/2014/main" id="{88270FB0-4DB9-D3BD-963D-1776ACD23EF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3333"/>
          <a:stretch/>
        </p:blipFill>
        <p:spPr>
          <a:xfrm>
            <a:off x="7655086" y="2962267"/>
            <a:ext cx="1188720" cy="1188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09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74A043-F826-AD73-E086-C7C002C3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it’s going!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388DB-DD03-C34D-8F02-AC1ADE12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Placeholder 5" descr="A collage of different types of trucks&#10;&#10;Description automatically generated">
            <a:extLst>
              <a:ext uri="{FF2B5EF4-FFF2-40B4-BE49-F238E27FC236}">
                <a16:creationId xmlns:a16="http://schemas.microsoft.com/office/drawing/2014/main" id="{BFDE2A2A-4E06-7AAD-613A-85AA05336D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2" b="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231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12A3-F6F0-214C-9ECA-CB2E0A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28650"/>
          </a:xfrm>
        </p:spPr>
        <p:txBody>
          <a:bodyPr/>
          <a:lstStyle/>
          <a:p>
            <a:r>
              <a:rPr lang="en-US" dirty="0"/>
              <a:t>Who is Lynden?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31AA6A-DB06-1C4A-B1F7-189C489DE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90365" y="4872665"/>
            <a:ext cx="125034" cy="123111"/>
          </a:xfrm>
        </p:spPr>
        <p:txBody>
          <a:bodyPr/>
          <a:lstStyle/>
          <a:p>
            <a:fld id="{26B74259-B7E9-2F4B-A57C-25410AB56FA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3D4CD-9C46-FA4B-AB51-F5573F67F7B7}"/>
              </a:ext>
            </a:extLst>
          </p:cNvPr>
          <p:cNvSpPr txBox="1"/>
          <p:nvPr/>
        </p:nvSpPr>
        <p:spPr>
          <a:xfrm>
            <a:off x="228601" y="1803334"/>
            <a:ext cx="308192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</a:rPr>
              <a:t>Family-owned</a:t>
            </a:r>
          </a:p>
          <a:p>
            <a:pPr algn="ctr"/>
            <a:r>
              <a:rPr lang="en-US" sz="1200" dirty="0"/>
              <a:t>A proud history of taking care of its employees, customers and communities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F5802-8ECF-E84F-86E9-421CB7EFC40D}"/>
              </a:ext>
            </a:extLst>
          </p:cNvPr>
          <p:cNvSpPr txBox="1"/>
          <p:nvPr/>
        </p:nvSpPr>
        <p:spPr>
          <a:xfrm>
            <a:off x="4917884" y="3896303"/>
            <a:ext cx="339975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</a:rPr>
              <a:t>Community Focused</a:t>
            </a:r>
          </a:p>
          <a:p>
            <a:pPr algn="ctr"/>
            <a:r>
              <a:rPr lang="en-US" sz="1200" dirty="0"/>
              <a:t>Our employees frequently volunteer, and we support many charities and organizations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0F625-4239-DB44-B9A8-1464613444B6}"/>
              </a:ext>
            </a:extLst>
          </p:cNvPr>
          <p:cNvSpPr txBox="1"/>
          <p:nvPr/>
        </p:nvSpPr>
        <p:spPr>
          <a:xfrm>
            <a:off x="979354" y="3818971"/>
            <a:ext cx="281522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</a:rPr>
              <a:t>Safe Workplace</a:t>
            </a:r>
          </a:p>
          <a:p>
            <a:pPr algn="ctr"/>
            <a:r>
              <a:rPr lang="en-US" sz="1200" dirty="0"/>
              <a:t>Great care is taken to ensure we provide a safe, healthy and drug-free workplace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F09CB-EAFD-A749-9A10-AC1FB30E11E8}"/>
              </a:ext>
            </a:extLst>
          </p:cNvPr>
          <p:cNvSpPr txBox="1"/>
          <p:nvPr/>
        </p:nvSpPr>
        <p:spPr>
          <a:xfrm>
            <a:off x="5904626" y="1766509"/>
            <a:ext cx="288573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</a:rPr>
              <a:t>Efficient and Green</a:t>
            </a:r>
          </a:p>
          <a:p>
            <a:pPr algn="ctr"/>
            <a:r>
              <a:rPr lang="en-US" sz="1200" dirty="0"/>
              <a:t>Programs to promote a clean environment while maintaining efficiencies </a:t>
            </a:r>
          </a:p>
        </p:txBody>
      </p:sp>
      <p:sp>
        <p:nvSpPr>
          <p:cNvPr id="12" name="Freeform 1">
            <a:extLst>
              <a:ext uri="{FF2B5EF4-FFF2-40B4-BE49-F238E27FC236}">
                <a16:creationId xmlns:a16="http://schemas.microsoft.com/office/drawing/2014/main" id="{587B82AF-7716-0C44-B6BC-34AC52FFEF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0787" y="1021674"/>
            <a:ext cx="665497" cy="548640"/>
          </a:xfrm>
          <a:custGeom>
            <a:avLst/>
            <a:gdLst>
              <a:gd name="T0" fmla="*/ 9929 w 10949"/>
              <a:gd name="T1" fmla="*/ 2970 h 9025"/>
              <a:gd name="T2" fmla="*/ 10549 w 10949"/>
              <a:gd name="T3" fmla="*/ 3590 h 9025"/>
              <a:gd name="T4" fmla="*/ 9929 w 10949"/>
              <a:gd name="T5" fmla="*/ 4211 h 9025"/>
              <a:gd name="T6" fmla="*/ 9309 w 10949"/>
              <a:gd name="T7" fmla="*/ 3590 h 9025"/>
              <a:gd name="T8" fmla="*/ 9929 w 10949"/>
              <a:gd name="T9" fmla="*/ 2970 h 9025"/>
              <a:gd name="T10" fmla="*/ 1017 w 10949"/>
              <a:gd name="T11" fmla="*/ 2970 h 9025"/>
              <a:gd name="T12" fmla="*/ 1637 w 10949"/>
              <a:gd name="T13" fmla="*/ 3590 h 9025"/>
              <a:gd name="T14" fmla="*/ 1017 w 10949"/>
              <a:gd name="T15" fmla="*/ 4211 h 9025"/>
              <a:gd name="T16" fmla="*/ 397 w 10949"/>
              <a:gd name="T17" fmla="*/ 3590 h 9025"/>
              <a:gd name="T18" fmla="*/ 1017 w 10949"/>
              <a:gd name="T19" fmla="*/ 2970 h 9025"/>
              <a:gd name="T20" fmla="*/ 8085 w 10949"/>
              <a:gd name="T21" fmla="*/ 1841 h 9025"/>
              <a:gd name="T22" fmla="*/ 9009 w 10949"/>
              <a:gd name="T23" fmla="*/ 2766 h 9025"/>
              <a:gd name="T24" fmla="*/ 8085 w 10949"/>
              <a:gd name="T25" fmla="*/ 3688 h 9025"/>
              <a:gd name="T26" fmla="*/ 7161 w 10949"/>
              <a:gd name="T27" fmla="*/ 2766 h 9025"/>
              <a:gd name="T28" fmla="*/ 8085 w 10949"/>
              <a:gd name="T29" fmla="*/ 1841 h 9025"/>
              <a:gd name="T30" fmla="*/ 10946 w 10949"/>
              <a:gd name="T31" fmla="*/ 7452 h 9025"/>
              <a:gd name="T32" fmla="*/ 9895 w 10949"/>
              <a:gd name="T33" fmla="*/ 7452 h 9025"/>
              <a:gd name="T34" fmla="*/ 9895 w 10949"/>
              <a:gd name="T35" fmla="*/ 5516 h 9025"/>
              <a:gd name="T36" fmla="*/ 9642 w 10949"/>
              <a:gd name="T37" fmla="*/ 4606 h 9025"/>
              <a:gd name="T38" fmla="*/ 9929 w 10949"/>
              <a:gd name="T39" fmla="*/ 4560 h 9025"/>
              <a:gd name="T40" fmla="*/ 10948 w 10949"/>
              <a:gd name="T41" fmla="*/ 5579 h 9025"/>
              <a:gd name="T42" fmla="*/ 10948 w 10949"/>
              <a:gd name="T43" fmla="*/ 7452 h 9025"/>
              <a:gd name="T44" fmla="*/ 10946 w 10949"/>
              <a:gd name="T45" fmla="*/ 7452 h 9025"/>
              <a:gd name="T46" fmla="*/ 2861 w 10949"/>
              <a:gd name="T47" fmla="*/ 1841 h 9025"/>
              <a:gd name="T48" fmla="*/ 3783 w 10949"/>
              <a:gd name="T49" fmla="*/ 2766 h 9025"/>
              <a:gd name="T50" fmla="*/ 2861 w 10949"/>
              <a:gd name="T51" fmla="*/ 3688 h 9025"/>
              <a:gd name="T52" fmla="*/ 1936 w 10949"/>
              <a:gd name="T53" fmla="*/ 2766 h 9025"/>
              <a:gd name="T54" fmla="*/ 2861 w 10949"/>
              <a:gd name="T55" fmla="*/ 1841 h 9025"/>
              <a:gd name="T56" fmla="*/ 1017 w 10949"/>
              <a:gd name="T57" fmla="*/ 4560 h 9025"/>
              <a:gd name="T58" fmla="*/ 1304 w 10949"/>
              <a:gd name="T59" fmla="*/ 4606 h 9025"/>
              <a:gd name="T60" fmla="*/ 1051 w 10949"/>
              <a:gd name="T61" fmla="*/ 5516 h 9025"/>
              <a:gd name="T62" fmla="*/ 1051 w 10949"/>
              <a:gd name="T63" fmla="*/ 7452 h 9025"/>
              <a:gd name="T64" fmla="*/ 0 w 10949"/>
              <a:gd name="T65" fmla="*/ 7452 h 9025"/>
              <a:gd name="T66" fmla="*/ 0 w 10949"/>
              <a:gd name="T67" fmla="*/ 5579 h 9025"/>
              <a:gd name="T68" fmla="*/ 1017 w 10949"/>
              <a:gd name="T69" fmla="*/ 4560 h 9025"/>
              <a:gd name="T70" fmla="*/ 5471 w 10949"/>
              <a:gd name="T71" fmla="*/ 0 h 9025"/>
              <a:gd name="T72" fmla="*/ 6835 w 10949"/>
              <a:gd name="T73" fmla="*/ 1365 h 9025"/>
              <a:gd name="T74" fmla="*/ 5471 w 10949"/>
              <a:gd name="T75" fmla="*/ 2729 h 9025"/>
              <a:gd name="T76" fmla="*/ 4109 w 10949"/>
              <a:gd name="T77" fmla="*/ 1365 h 9025"/>
              <a:gd name="T78" fmla="*/ 5471 w 10949"/>
              <a:gd name="T79" fmla="*/ 0 h 9025"/>
              <a:gd name="T80" fmla="*/ 9559 w 10949"/>
              <a:gd name="T81" fmla="*/ 8170 h 9025"/>
              <a:gd name="T82" fmla="*/ 7951 w 10949"/>
              <a:gd name="T83" fmla="*/ 8170 h 9025"/>
              <a:gd name="T84" fmla="*/ 7951 w 10949"/>
              <a:gd name="T85" fmla="*/ 5227 h 9025"/>
              <a:gd name="T86" fmla="*/ 7671 w 10949"/>
              <a:gd name="T87" fmla="*/ 4109 h 9025"/>
              <a:gd name="T88" fmla="*/ 8087 w 10949"/>
              <a:gd name="T89" fmla="*/ 4043 h 9025"/>
              <a:gd name="T90" fmla="*/ 9562 w 10949"/>
              <a:gd name="T91" fmla="*/ 5516 h 9025"/>
              <a:gd name="T92" fmla="*/ 9562 w 10949"/>
              <a:gd name="T93" fmla="*/ 8170 h 9025"/>
              <a:gd name="T94" fmla="*/ 9559 w 10949"/>
              <a:gd name="T95" fmla="*/ 8170 h 9025"/>
              <a:gd name="T96" fmla="*/ 2997 w 10949"/>
              <a:gd name="T97" fmla="*/ 5227 h 9025"/>
              <a:gd name="T98" fmla="*/ 2997 w 10949"/>
              <a:gd name="T99" fmla="*/ 8170 h 9025"/>
              <a:gd name="T100" fmla="*/ 1387 w 10949"/>
              <a:gd name="T101" fmla="*/ 8170 h 9025"/>
              <a:gd name="T102" fmla="*/ 1387 w 10949"/>
              <a:gd name="T103" fmla="*/ 5516 h 9025"/>
              <a:gd name="T104" fmla="*/ 2863 w 10949"/>
              <a:gd name="T105" fmla="*/ 4043 h 9025"/>
              <a:gd name="T106" fmla="*/ 3274 w 10949"/>
              <a:gd name="T107" fmla="*/ 4109 h 9025"/>
              <a:gd name="T108" fmla="*/ 2997 w 10949"/>
              <a:gd name="T109" fmla="*/ 5227 h 9025"/>
              <a:gd name="T110" fmla="*/ 7611 w 10949"/>
              <a:gd name="T111" fmla="*/ 9024 h 9025"/>
              <a:gd name="T112" fmla="*/ 3335 w 10949"/>
              <a:gd name="T113" fmla="*/ 9024 h 9025"/>
              <a:gd name="T114" fmla="*/ 3335 w 10949"/>
              <a:gd name="T115" fmla="*/ 5227 h 9025"/>
              <a:gd name="T116" fmla="*/ 5471 w 10949"/>
              <a:gd name="T117" fmla="*/ 3092 h 9025"/>
              <a:gd name="T118" fmla="*/ 7611 w 10949"/>
              <a:gd name="T119" fmla="*/ 5227 h 9025"/>
              <a:gd name="T120" fmla="*/ 7611 w 10949"/>
              <a:gd name="T121" fmla="*/ 9024 h 9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949" h="9025">
                <a:moveTo>
                  <a:pt x="9929" y="2970"/>
                </a:moveTo>
                <a:cubicBezTo>
                  <a:pt x="10272" y="2970"/>
                  <a:pt x="10547" y="3247"/>
                  <a:pt x="10549" y="3590"/>
                </a:cubicBezTo>
                <a:cubicBezTo>
                  <a:pt x="10549" y="3933"/>
                  <a:pt x="10272" y="4211"/>
                  <a:pt x="9929" y="4211"/>
                </a:cubicBezTo>
                <a:cubicBezTo>
                  <a:pt x="9586" y="4211"/>
                  <a:pt x="9309" y="3933"/>
                  <a:pt x="9309" y="3590"/>
                </a:cubicBezTo>
                <a:cubicBezTo>
                  <a:pt x="9309" y="3247"/>
                  <a:pt x="9586" y="2970"/>
                  <a:pt x="9929" y="2970"/>
                </a:cubicBezTo>
                <a:close/>
                <a:moveTo>
                  <a:pt x="1017" y="2970"/>
                </a:moveTo>
                <a:cubicBezTo>
                  <a:pt x="1360" y="2970"/>
                  <a:pt x="1637" y="3247"/>
                  <a:pt x="1637" y="3590"/>
                </a:cubicBezTo>
                <a:cubicBezTo>
                  <a:pt x="1637" y="3933"/>
                  <a:pt x="1360" y="4211"/>
                  <a:pt x="1017" y="4211"/>
                </a:cubicBezTo>
                <a:cubicBezTo>
                  <a:pt x="674" y="4211"/>
                  <a:pt x="397" y="3933"/>
                  <a:pt x="397" y="3590"/>
                </a:cubicBezTo>
                <a:cubicBezTo>
                  <a:pt x="397" y="3247"/>
                  <a:pt x="674" y="2970"/>
                  <a:pt x="1017" y="2970"/>
                </a:cubicBezTo>
                <a:close/>
                <a:moveTo>
                  <a:pt x="8085" y="1841"/>
                </a:moveTo>
                <a:cubicBezTo>
                  <a:pt x="8593" y="1841"/>
                  <a:pt x="9009" y="2257"/>
                  <a:pt x="9009" y="2766"/>
                </a:cubicBezTo>
                <a:cubicBezTo>
                  <a:pt x="9009" y="3272"/>
                  <a:pt x="8593" y="3688"/>
                  <a:pt x="8085" y="3688"/>
                </a:cubicBezTo>
                <a:cubicBezTo>
                  <a:pt x="7574" y="3688"/>
                  <a:pt x="7161" y="3274"/>
                  <a:pt x="7161" y="2766"/>
                </a:cubicBezTo>
                <a:cubicBezTo>
                  <a:pt x="7161" y="2257"/>
                  <a:pt x="7574" y="1841"/>
                  <a:pt x="8085" y="1841"/>
                </a:cubicBezTo>
                <a:close/>
                <a:moveTo>
                  <a:pt x="10946" y="7452"/>
                </a:moveTo>
                <a:lnTo>
                  <a:pt x="9895" y="7452"/>
                </a:lnTo>
                <a:lnTo>
                  <a:pt x="9895" y="5516"/>
                </a:lnTo>
                <a:cubicBezTo>
                  <a:pt x="9895" y="5183"/>
                  <a:pt x="9797" y="4874"/>
                  <a:pt x="9642" y="4606"/>
                </a:cubicBezTo>
                <a:cubicBezTo>
                  <a:pt x="9734" y="4579"/>
                  <a:pt x="9829" y="4560"/>
                  <a:pt x="9929" y="4560"/>
                </a:cubicBezTo>
                <a:cubicBezTo>
                  <a:pt x="10488" y="4560"/>
                  <a:pt x="10948" y="5017"/>
                  <a:pt x="10948" y="5579"/>
                </a:cubicBezTo>
                <a:lnTo>
                  <a:pt x="10948" y="7452"/>
                </a:lnTo>
                <a:lnTo>
                  <a:pt x="10946" y="7452"/>
                </a:lnTo>
                <a:close/>
                <a:moveTo>
                  <a:pt x="2861" y="1841"/>
                </a:moveTo>
                <a:cubicBezTo>
                  <a:pt x="3369" y="1841"/>
                  <a:pt x="3783" y="2257"/>
                  <a:pt x="3783" y="2766"/>
                </a:cubicBezTo>
                <a:cubicBezTo>
                  <a:pt x="3783" y="3272"/>
                  <a:pt x="3369" y="3688"/>
                  <a:pt x="2861" y="3688"/>
                </a:cubicBezTo>
                <a:cubicBezTo>
                  <a:pt x="2352" y="3688"/>
                  <a:pt x="1936" y="3274"/>
                  <a:pt x="1936" y="2766"/>
                </a:cubicBezTo>
                <a:cubicBezTo>
                  <a:pt x="1936" y="2257"/>
                  <a:pt x="2352" y="1841"/>
                  <a:pt x="2861" y="1841"/>
                </a:cubicBezTo>
                <a:close/>
                <a:moveTo>
                  <a:pt x="1017" y="4560"/>
                </a:moveTo>
                <a:cubicBezTo>
                  <a:pt x="1119" y="4560"/>
                  <a:pt x="1211" y="4579"/>
                  <a:pt x="1304" y="4606"/>
                </a:cubicBezTo>
                <a:cubicBezTo>
                  <a:pt x="1146" y="4874"/>
                  <a:pt x="1051" y="5183"/>
                  <a:pt x="1051" y="5516"/>
                </a:cubicBezTo>
                <a:lnTo>
                  <a:pt x="1051" y="7452"/>
                </a:lnTo>
                <a:lnTo>
                  <a:pt x="0" y="7452"/>
                </a:lnTo>
                <a:lnTo>
                  <a:pt x="0" y="5579"/>
                </a:lnTo>
                <a:cubicBezTo>
                  <a:pt x="0" y="5020"/>
                  <a:pt x="457" y="4560"/>
                  <a:pt x="1017" y="4560"/>
                </a:cubicBezTo>
                <a:close/>
                <a:moveTo>
                  <a:pt x="5471" y="0"/>
                </a:moveTo>
                <a:cubicBezTo>
                  <a:pt x="6222" y="0"/>
                  <a:pt x="6835" y="613"/>
                  <a:pt x="6835" y="1365"/>
                </a:cubicBezTo>
                <a:cubicBezTo>
                  <a:pt x="6835" y="2116"/>
                  <a:pt x="6222" y="2729"/>
                  <a:pt x="5471" y="2729"/>
                </a:cubicBezTo>
                <a:cubicBezTo>
                  <a:pt x="4719" y="2729"/>
                  <a:pt x="4109" y="2116"/>
                  <a:pt x="4109" y="1365"/>
                </a:cubicBezTo>
                <a:cubicBezTo>
                  <a:pt x="4109" y="613"/>
                  <a:pt x="4719" y="0"/>
                  <a:pt x="5471" y="0"/>
                </a:cubicBezTo>
                <a:close/>
                <a:moveTo>
                  <a:pt x="9559" y="8170"/>
                </a:moveTo>
                <a:lnTo>
                  <a:pt x="7951" y="8170"/>
                </a:lnTo>
                <a:lnTo>
                  <a:pt x="7951" y="5227"/>
                </a:lnTo>
                <a:cubicBezTo>
                  <a:pt x="7951" y="4825"/>
                  <a:pt x="7842" y="4447"/>
                  <a:pt x="7671" y="4109"/>
                </a:cubicBezTo>
                <a:cubicBezTo>
                  <a:pt x="7803" y="4070"/>
                  <a:pt x="7941" y="4043"/>
                  <a:pt x="8087" y="4043"/>
                </a:cubicBezTo>
                <a:cubicBezTo>
                  <a:pt x="8897" y="4043"/>
                  <a:pt x="9562" y="4701"/>
                  <a:pt x="9562" y="5516"/>
                </a:cubicBezTo>
                <a:lnTo>
                  <a:pt x="9562" y="8170"/>
                </a:lnTo>
                <a:lnTo>
                  <a:pt x="9559" y="8170"/>
                </a:lnTo>
                <a:close/>
                <a:moveTo>
                  <a:pt x="2997" y="5227"/>
                </a:moveTo>
                <a:lnTo>
                  <a:pt x="2997" y="8170"/>
                </a:lnTo>
                <a:lnTo>
                  <a:pt x="1387" y="8170"/>
                </a:lnTo>
                <a:lnTo>
                  <a:pt x="1387" y="5516"/>
                </a:lnTo>
                <a:cubicBezTo>
                  <a:pt x="1387" y="4704"/>
                  <a:pt x="2048" y="4043"/>
                  <a:pt x="2863" y="4043"/>
                </a:cubicBezTo>
                <a:cubicBezTo>
                  <a:pt x="3007" y="4043"/>
                  <a:pt x="3143" y="4070"/>
                  <a:pt x="3274" y="4109"/>
                </a:cubicBezTo>
                <a:cubicBezTo>
                  <a:pt x="3104" y="4447"/>
                  <a:pt x="2997" y="4825"/>
                  <a:pt x="2997" y="5227"/>
                </a:cubicBezTo>
                <a:close/>
                <a:moveTo>
                  <a:pt x="7611" y="9024"/>
                </a:moveTo>
                <a:lnTo>
                  <a:pt x="3335" y="9024"/>
                </a:lnTo>
                <a:lnTo>
                  <a:pt x="3335" y="5227"/>
                </a:lnTo>
                <a:cubicBezTo>
                  <a:pt x="3335" y="4050"/>
                  <a:pt x="4291" y="3092"/>
                  <a:pt x="5471" y="3092"/>
                </a:cubicBezTo>
                <a:cubicBezTo>
                  <a:pt x="6652" y="3092"/>
                  <a:pt x="7611" y="4050"/>
                  <a:pt x="7611" y="5227"/>
                </a:cubicBezTo>
                <a:lnTo>
                  <a:pt x="7611" y="902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3A924B7-CDB0-2242-95C8-45F41C4A4F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7901" y="3256223"/>
            <a:ext cx="498132" cy="548640"/>
          </a:xfrm>
          <a:custGeom>
            <a:avLst/>
            <a:gdLst>
              <a:gd name="connsiteX0" fmla="*/ 125412 w 3209565"/>
              <a:gd name="connsiteY0" fmla="*/ 2974975 h 3535002"/>
              <a:gd name="connsiteX1" fmla="*/ 1568090 w 3209565"/>
              <a:gd name="connsiteY1" fmla="*/ 2974975 h 3535002"/>
              <a:gd name="connsiteX2" fmla="*/ 1568090 w 3209565"/>
              <a:gd name="connsiteY2" fmla="*/ 3535002 h 3535002"/>
              <a:gd name="connsiteX3" fmla="*/ 235556 w 3209565"/>
              <a:gd name="connsiteY3" fmla="*/ 3535002 h 3535002"/>
              <a:gd name="connsiteX4" fmla="*/ 125412 w 3209565"/>
              <a:gd name="connsiteY4" fmla="*/ 3424726 h 3535002"/>
              <a:gd name="connsiteX5" fmla="*/ 1641475 w 3209565"/>
              <a:gd name="connsiteY5" fmla="*/ 2968625 h 3535002"/>
              <a:gd name="connsiteX6" fmla="*/ 3084152 w 3209565"/>
              <a:gd name="connsiteY6" fmla="*/ 2968625 h 3535002"/>
              <a:gd name="connsiteX7" fmla="*/ 3084152 w 3209565"/>
              <a:gd name="connsiteY7" fmla="*/ 3424823 h 3535002"/>
              <a:gd name="connsiteX8" fmla="*/ 2973675 w 3209565"/>
              <a:gd name="connsiteY8" fmla="*/ 3535002 h 3535002"/>
              <a:gd name="connsiteX9" fmla="*/ 1641475 w 3209565"/>
              <a:gd name="connsiteY9" fmla="*/ 3535002 h 3535002"/>
              <a:gd name="connsiteX10" fmla="*/ 1641475 w 3209565"/>
              <a:gd name="connsiteY10" fmla="*/ 2284412 h 3535002"/>
              <a:gd name="connsiteX11" fmla="*/ 3084152 w 3209565"/>
              <a:gd name="connsiteY11" fmla="*/ 2284412 h 3535002"/>
              <a:gd name="connsiteX12" fmla="*/ 3084152 w 3209565"/>
              <a:gd name="connsiteY12" fmla="*/ 2709502 h 3535002"/>
              <a:gd name="connsiteX13" fmla="*/ 2362993 w 3209565"/>
              <a:gd name="connsiteY13" fmla="*/ 2709502 h 3535002"/>
              <a:gd name="connsiteX14" fmla="*/ 1641475 w 3209565"/>
              <a:gd name="connsiteY14" fmla="*/ 2709502 h 3535002"/>
              <a:gd name="connsiteX15" fmla="*/ 125412 w 3209565"/>
              <a:gd name="connsiteY15" fmla="*/ 2284412 h 3535002"/>
              <a:gd name="connsiteX16" fmla="*/ 1568090 w 3209565"/>
              <a:gd name="connsiteY16" fmla="*/ 2284412 h 3535002"/>
              <a:gd name="connsiteX17" fmla="*/ 1568090 w 3209565"/>
              <a:gd name="connsiteY17" fmla="*/ 2709502 h 3535002"/>
              <a:gd name="connsiteX18" fmla="*/ 846751 w 3209565"/>
              <a:gd name="connsiteY18" fmla="*/ 2709502 h 3535002"/>
              <a:gd name="connsiteX19" fmla="*/ 125412 w 3209565"/>
              <a:gd name="connsiteY19" fmla="*/ 2709502 h 3535002"/>
              <a:gd name="connsiteX20" fmla="*/ 2794000 w 3209565"/>
              <a:gd name="connsiteY20" fmla="*/ 0 h 3535002"/>
              <a:gd name="connsiteX21" fmla="*/ 3209565 w 3209565"/>
              <a:gd name="connsiteY21" fmla="*/ 0 h 3535002"/>
              <a:gd name="connsiteX22" fmla="*/ 3089753 w 3209565"/>
              <a:gd name="connsiteY22" fmla="*/ 2017352 h 3535002"/>
              <a:gd name="connsiteX23" fmla="*/ 2794000 w 3209565"/>
              <a:gd name="connsiteY23" fmla="*/ 2017352 h 3535002"/>
              <a:gd name="connsiteX24" fmla="*/ 2134263 w 3209565"/>
              <a:gd name="connsiteY24" fmla="*/ 0 h 3535002"/>
              <a:gd name="connsiteX25" fmla="*/ 2493602 w 3209565"/>
              <a:gd name="connsiteY25" fmla="*/ 0 h 3535002"/>
              <a:gd name="connsiteX26" fmla="*/ 2493602 w 3209565"/>
              <a:gd name="connsiteY26" fmla="*/ 2017352 h 3535002"/>
              <a:gd name="connsiteX27" fmla="*/ 1641475 w 3209565"/>
              <a:gd name="connsiteY27" fmla="*/ 2017352 h 3535002"/>
              <a:gd name="connsiteX28" fmla="*/ 1641475 w 3209565"/>
              <a:gd name="connsiteY28" fmla="*/ 913443 h 3535002"/>
              <a:gd name="connsiteX29" fmla="*/ 715962 w 3209565"/>
              <a:gd name="connsiteY29" fmla="*/ 0 h 3535002"/>
              <a:gd name="connsiteX30" fmla="*/ 1075661 w 3209565"/>
              <a:gd name="connsiteY30" fmla="*/ 0 h 3535002"/>
              <a:gd name="connsiteX31" fmla="*/ 1568090 w 3209565"/>
              <a:gd name="connsiteY31" fmla="*/ 913443 h 3535002"/>
              <a:gd name="connsiteX32" fmla="*/ 1568090 w 3209565"/>
              <a:gd name="connsiteY32" fmla="*/ 2017352 h 3535002"/>
              <a:gd name="connsiteX33" fmla="*/ 715962 w 3209565"/>
              <a:gd name="connsiteY33" fmla="*/ 2017352 h 3535002"/>
              <a:gd name="connsiteX34" fmla="*/ 0 w 3209565"/>
              <a:gd name="connsiteY34" fmla="*/ 0 h 3535002"/>
              <a:gd name="connsiteX35" fmla="*/ 415565 w 3209565"/>
              <a:gd name="connsiteY35" fmla="*/ 0 h 3535002"/>
              <a:gd name="connsiteX36" fmla="*/ 415565 w 3209565"/>
              <a:gd name="connsiteY36" fmla="*/ 2017352 h 3535002"/>
              <a:gd name="connsiteX37" fmla="*/ 120068 w 3209565"/>
              <a:gd name="connsiteY37" fmla="*/ 2017352 h 353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09565" h="3535002">
                <a:moveTo>
                  <a:pt x="125412" y="2974975"/>
                </a:moveTo>
                <a:lnTo>
                  <a:pt x="1568090" y="2974975"/>
                </a:lnTo>
                <a:lnTo>
                  <a:pt x="1568090" y="3535002"/>
                </a:lnTo>
                <a:lnTo>
                  <a:pt x="235556" y="3535002"/>
                </a:lnTo>
                <a:cubicBezTo>
                  <a:pt x="176885" y="3535002"/>
                  <a:pt x="125412" y="3483468"/>
                  <a:pt x="125412" y="3424726"/>
                </a:cubicBezTo>
                <a:close/>
                <a:moveTo>
                  <a:pt x="1641475" y="2968625"/>
                </a:moveTo>
                <a:lnTo>
                  <a:pt x="3084152" y="2968625"/>
                </a:lnTo>
                <a:lnTo>
                  <a:pt x="3084152" y="3424823"/>
                </a:lnTo>
                <a:cubicBezTo>
                  <a:pt x="3084152" y="3483513"/>
                  <a:pt x="3032333" y="3535002"/>
                  <a:pt x="2973675" y="3535002"/>
                </a:cubicBezTo>
                <a:lnTo>
                  <a:pt x="1641475" y="3535002"/>
                </a:lnTo>
                <a:close/>
                <a:moveTo>
                  <a:pt x="1641475" y="2284412"/>
                </a:moveTo>
                <a:lnTo>
                  <a:pt x="3084152" y="2284412"/>
                </a:lnTo>
                <a:lnTo>
                  <a:pt x="3084152" y="2709502"/>
                </a:lnTo>
                <a:lnTo>
                  <a:pt x="2362993" y="2709502"/>
                </a:lnTo>
                <a:lnTo>
                  <a:pt x="1641475" y="2709502"/>
                </a:lnTo>
                <a:close/>
                <a:moveTo>
                  <a:pt x="125412" y="2284412"/>
                </a:moveTo>
                <a:lnTo>
                  <a:pt x="1568090" y="2284412"/>
                </a:lnTo>
                <a:lnTo>
                  <a:pt x="1568090" y="2709502"/>
                </a:lnTo>
                <a:lnTo>
                  <a:pt x="846751" y="2709502"/>
                </a:lnTo>
                <a:lnTo>
                  <a:pt x="125412" y="2709502"/>
                </a:lnTo>
                <a:close/>
                <a:moveTo>
                  <a:pt x="2794000" y="0"/>
                </a:moveTo>
                <a:lnTo>
                  <a:pt x="3209565" y="0"/>
                </a:lnTo>
                <a:lnTo>
                  <a:pt x="3089753" y="2017352"/>
                </a:lnTo>
                <a:lnTo>
                  <a:pt x="2794000" y="2017352"/>
                </a:lnTo>
                <a:close/>
                <a:moveTo>
                  <a:pt x="2134263" y="0"/>
                </a:moveTo>
                <a:lnTo>
                  <a:pt x="2493602" y="0"/>
                </a:lnTo>
                <a:lnTo>
                  <a:pt x="2493602" y="2017352"/>
                </a:lnTo>
                <a:lnTo>
                  <a:pt x="1641475" y="2017352"/>
                </a:lnTo>
                <a:lnTo>
                  <a:pt x="1641475" y="913443"/>
                </a:lnTo>
                <a:close/>
                <a:moveTo>
                  <a:pt x="715962" y="0"/>
                </a:moveTo>
                <a:lnTo>
                  <a:pt x="1075661" y="0"/>
                </a:lnTo>
                <a:lnTo>
                  <a:pt x="1568090" y="913443"/>
                </a:lnTo>
                <a:lnTo>
                  <a:pt x="1568090" y="2017352"/>
                </a:lnTo>
                <a:lnTo>
                  <a:pt x="715962" y="2017352"/>
                </a:lnTo>
                <a:close/>
                <a:moveTo>
                  <a:pt x="0" y="0"/>
                </a:moveTo>
                <a:lnTo>
                  <a:pt x="415565" y="0"/>
                </a:lnTo>
                <a:lnTo>
                  <a:pt x="415565" y="2017352"/>
                </a:lnTo>
                <a:lnTo>
                  <a:pt x="120068" y="20173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5A883CC-EA56-D343-B8AC-512B27763C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3646" y="3256223"/>
            <a:ext cx="778041" cy="640080"/>
          </a:xfrm>
          <a:custGeom>
            <a:avLst/>
            <a:gdLst>
              <a:gd name="connsiteX0" fmla="*/ 4861410 w 5470165"/>
              <a:gd name="connsiteY0" fmla="*/ 3209925 h 4500203"/>
              <a:gd name="connsiteX1" fmla="*/ 5470165 w 5470165"/>
              <a:gd name="connsiteY1" fmla="*/ 3568267 h 4500203"/>
              <a:gd name="connsiteX2" fmla="*/ 4861410 w 5470165"/>
              <a:gd name="connsiteY2" fmla="*/ 3925528 h 4500203"/>
              <a:gd name="connsiteX3" fmla="*/ 4861410 w 5470165"/>
              <a:gd name="connsiteY3" fmla="*/ 3740775 h 4500203"/>
              <a:gd name="connsiteX4" fmla="*/ 4168775 w 5470165"/>
              <a:gd name="connsiteY4" fmla="*/ 3740775 h 4500203"/>
              <a:gd name="connsiteX5" fmla="*/ 4168775 w 5470165"/>
              <a:gd name="connsiteY5" fmla="*/ 3394678 h 4500203"/>
              <a:gd name="connsiteX6" fmla="*/ 4861410 w 5470165"/>
              <a:gd name="connsiteY6" fmla="*/ 3394678 h 4500203"/>
              <a:gd name="connsiteX7" fmla="*/ 608012 w 5470165"/>
              <a:gd name="connsiteY7" fmla="*/ 3209925 h 4500203"/>
              <a:gd name="connsiteX8" fmla="*/ 608012 w 5470165"/>
              <a:gd name="connsiteY8" fmla="*/ 3394678 h 4500203"/>
              <a:gd name="connsiteX9" fmla="*/ 1301390 w 5470165"/>
              <a:gd name="connsiteY9" fmla="*/ 3394678 h 4500203"/>
              <a:gd name="connsiteX10" fmla="*/ 1301390 w 5470165"/>
              <a:gd name="connsiteY10" fmla="*/ 3740775 h 4500203"/>
              <a:gd name="connsiteX11" fmla="*/ 608012 w 5470165"/>
              <a:gd name="connsiteY11" fmla="*/ 3740775 h 4500203"/>
              <a:gd name="connsiteX12" fmla="*/ 608012 w 5470165"/>
              <a:gd name="connsiteY12" fmla="*/ 3925528 h 4500203"/>
              <a:gd name="connsiteX13" fmla="*/ 0 w 5470165"/>
              <a:gd name="connsiteY13" fmla="*/ 3568267 h 4500203"/>
              <a:gd name="connsiteX14" fmla="*/ 2228536 w 5470165"/>
              <a:gd name="connsiteY14" fmla="*/ 2989263 h 4500203"/>
              <a:gd name="connsiteX15" fmla="*/ 2735696 w 5470165"/>
              <a:gd name="connsiteY15" fmla="*/ 3158065 h 4500203"/>
              <a:gd name="connsiteX16" fmla="*/ 3242136 w 5470165"/>
              <a:gd name="connsiteY16" fmla="*/ 2989263 h 4500203"/>
              <a:gd name="connsiteX17" fmla="*/ 3741377 w 5470165"/>
              <a:gd name="connsiteY17" fmla="*/ 3700103 h 4500203"/>
              <a:gd name="connsiteX18" fmla="*/ 3741377 w 5470165"/>
              <a:gd name="connsiteY18" fmla="*/ 4311966 h 4500203"/>
              <a:gd name="connsiteX19" fmla="*/ 3736698 w 5470165"/>
              <a:gd name="connsiteY19" fmla="*/ 4311966 h 4500203"/>
              <a:gd name="connsiteX20" fmla="*/ 3697464 w 5470165"/>
              <a:gd name="connsiteY20" fmla="*/ 4332121 h 4500203"/>
              <a:gd name="connsiteX21" fmla="*/ 2800846 w 5470165"/>
              <a:gd name="connsiteY21" fmla="*/ 4500203 h 4500203"/>
              <a:gd name="connsiteX22" fmla="*/ 1774288 w 5470165"/>
              <a:gd name="connsiteY22" fmla="*/ 4335000 h 4500203"/>
              <a:gd name="connsiteX23" fmla="*/ 1732175 w 5470165"/>
              <a:gd name="connsiteY23" fmla="*/ 4321683 h 4500203"/>
              <a:gd name="connsiteX24" fmla="*/ 1730375 w 5470165"/>
              <a:gd name="connsiteY24" fmla="*/ 4311966 h 4500203"/>
              <a:gd name="connsiteX25" fmla="*/ 1730375 w 5470165"/>
              <a:gd name="connsiteY25" fmla="*/ 3699383 h 4500203"/>
              <a:gd name="connsiteX26" fmla="*/ 2228536 w 5470165"/>
              <a:gd name="connsiteY26" fmla="*/ 2989263 h 4500203"/>
              <a:gd name="connsiteX27" fmla="*/ 2735082 w 5470165"/>
              <a:gd name="connsiteY27" fmla="*/ 1725613 h 4500203"/>
              <a:gd name="connsiteX28" fmla="*/ 3325452 w 5470165"/>
              <a:gd name="connsiteY28" fmla="*/ 2314469 h 4500203"/>
              <a:gd name="connsiteX29" fmla="*/ 2735082 w 5470165"/>
              <a:gd name="connsiteY29" fmla="*/ 2904765 h 4500203"/>
              <a:gd name="connsiteX30" fmla="*/ 2144712 w 5470165"/>
              <a:gd name="connsiteY30" fmla="*/ 2315549 h 4500203"/>
              <a:gd name="connsiteX31" fmla="*/ 2735082 w 5470165"/>
              <a:gd name="connsiteY31" fmla="*/ 1725613 h 4500203"/>
              <a:gd name="connsiteX32" fmla="*/ 5017727 w 5470165"/>
              <a:gd name="connsiteY32" fmla="*/ 1422400 h 4500203"/>
              <a:gd name="connsiteX33" fmla="*/ 4806017 w 5470165"/>
              <a:gd name="connsiteY33" fmla="*/ 2095755 h 4500203"/>
              <a:gd name="connsiteX34" fmla="*/ 4682519 w 5470165"/>
              <a:gd name="connsiteY34" fmla="*/ 1958850 h 4500203"/>
              <a:gd name="connsiteX35" fmla="*/ 4167285 w 5470165"/>
              <a:gd name="connsiteY35" fmla="*/ 2422165 h 4500203"/>
              <a:gd name="connsiteX36" fmla="*/ 3935412 w 5470165"/>
              <a:gd name="connsiteY36" fmla="*/ 2164928 h 4500203"/>
              <a:gd name="connsiteX37" fmla="*/ 4450286 w 5470165"/>
              <a:gd name="connsiteY37" fmla="*/ 1701253 h 4500203"/>
              <a:gd name="connsiteX38" fmla="*/ 4326788 w 5470165"/>
              <a:gd name="connsiteY38" fmla="*/ 1563628 h 4500203"/>
              <a:gd name="connsiteX39" fmla="*/ 450850 w 5470165"/>
              <a:gd name="connsiteY39" fmla="*/ 1422400 h 4500203"/>
              <a:gd name="connsiteX40" fmla="*/ 1141559 w 5470165"/>
              <a:gd name="connsiteY40" fmla="*/ 1563628 h 4500203"/>
              <a:gd name="connsiteX41" fmla="*/ 1018103 w 5470165"/>
              <a:gd name="connsiteY41" fmla="*/ 1701253 h 4500203"/>
              <a:gd name="connsiteX42" fmla="*/ 1533165 w 5470165"/>
              <a:gd name="connsiteY42" fmla="*/ 2164928 h 4500203"/>
              <a:gd name="connsiteX43" fmla="*/ 1301729 w 5470165"/>
              <a:gd name="connsiteY43" fmla="*/ 2422165 h 4500203"/>
              <a:gd name="connsiteX44" fmla="*/ 787026 w 5470165"/>
              <a:gd name="connsiteY44" fmla="*/ 1958850 h 4500203"/>
              <a:gd name="connsiteX45" fmla="*/ 662850 w 5470165"/>
              <a:gd name="connsiteY45" fmla="*/ 2095755 h 4500203"/>
              <a:gd name="connsiteX46" fmla="*/ 2734469 w 5470165"/>
              <a:gd name="connsiteY46" fmla="*/ 0 h 4500203"/>
              <a:gd name="connsiteX47" fmla="*/ 3092090 w 5470165"/>
              <a:gd name="connsiteY47" fmla="*/ 607438 h 4500203"/>
              <a:gd name="connsiteX48" fmla="*/ 2907523 w 5470165"/>
              <a:gd name="connsiteY48" fmla="*/ 607438 h 4500203"/>
              <a:gd name="connsiteX49" fmla="*/ 2907523 w 5470165"/>
              <a:gd name="connsiteY49" fmla="*/ 1299803 h 4500203"/>
              <a:gd name="connsiteX50" fmla="*/ 2562134 w 5470165"/>
              <a:gd name="connsiteY50" fmla="*/ 1299803 h 4500203"/>
              <a:gd name="connsiteX51" fmla="*/ 2562134 w 5470165"/>
              <a:gd name="connsiteY51" fmla="*/ 607438 h 4500203"/>
              <a:gd name="connsiteX52" fmla="*/ 2376487 w 5470165"/>
              <a:gd name="connsiteY52" fmla="*/ 607438 h 450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470165" h="4500203">
                <a:moveTo>
                  <a:pt x="4861410" y="3209925"/>
                </a:moveTo>
                <a:lnTo>
                  <a:pt x="5470165" y="3568267"/>
                </a:lnTo>
                <a:lnTo>
                  <a:pt x="4861410" y="3925528"/>
                </a:lnTo>
                <a:lnTo>
                  <a:pt x="4861410" y="3740775"/>
                </a:lnTo>
                <a:lnTo>
                  <a:pt x="4168775" y="3740775"/>
                </a:lnTo>
                <a:lnTo>
                  <a:pt x="4168775" y="3394678"/>
                </a:lnTo>
                <a:lnTo>
                  <a:pt x="4861410" y="3394678"/>
                </a:lnTo>
                <a:close/>
                <a:moveTo>
                  <a:pt x="608012" y="3209925"/>
                </a:moveTo>
                <a:lnTo>
                  <a:pt x="608012" y="3394678"/>
                </a:lnTo>
                <a:lnTo>
                  <a:pt x="1301390" y="3394678"/>
                </a:lnTo>
                <a:lnTo>
                  <a:pt x="1301390" y="3740775"/>
                </a:lnTo>
                <a:lnTo>
                  <a:pt x="608012" y="3740775"/>
                </a:lnTo>
                <a:lnTo>
                  <a:pt x="608012" y="3925528"/>
                </a:lnTo>
                <a:lnTo>
                  <a:pt x="0" y="3568267"/>
                </a:lnTo>
                <a:close/>
                <a:moveTo>
                  <a:pt x="2228536" y="2989263"/>
                </a:moveTo>
                <a:cubicBezTo>
                  <a:pt x="2369634" y="3095079"/>
                  <a:pt x="2545646" y="3158065"/>
                  <a:pt x="2735696" y="3158065"/>
                </a:cubicBezTo>
                <a:cubicBezTo>
                  <a:pt x="2925026" y="3158065"/>
                  <a:pt x="3101038" y="3095079"/>
                  <a:pt x="3242136" y="2989263"/>
                </a:cubicBezTo>
                <a:cubicBezTo>
                  <a:pt x="3531890" y="3095079"/>
                  <a:pt x="3740297" y="3373657"/>
                  <a:pt x="3741377" y="3700103"/>
                </a:cubicBezTo>
                <a:lnTo>
                  <a:pt x="3741377" y="4311966"/>
                </a:lnTo>
                <a:lnTo>
                  <a:pt x="3736698" y="4311966"/>
                </a:lnTo>
                <a:lnTo>
                  <a:pt x="3697464" y="4332121"/>
                </a:lnTo>
                <a:cubicBezTo>
                  <a:pt x="3677307" y="4341839"/>
                  <a:pt x="3355878" y="4500203"/>
                  <a:pt x="2800846" y="4500203"/>
                </a:cubicBezTo>
                <a:cubicBezTo>
                  <a:pt x="2516491" y="4500203"/>
                  <a:pt x="2171665" y="4459172"/>
                  <a:pt x="1774288" y="4335000"/>
                </a:cubicBezTo>
                <a:lnTo>
                  <a:pt x="1732175" y="4321683"/>
                </a:lnTo>
                <a:lnTo>
                  <a:pt x="1730375" y="4311966"/>
                </a:lnTo>
                <a:lnTo>
                  <a:pt x="1730375" y="3699383"/>
                </a:lnTo>
                <a:cubicBezTo>
                  <a:pt x="1730375" y="3373657"/>
                  <a:pt x="1937702" y="3094360"/>
                  <a:pt x="2228536" y="2989263"/>
                </a:cubicBezTo>
                <a:close/>
                <a:moveTo>
                  <a:pt x="2735082" y="1725613"/>
                </a:moveTo>
                <a:cubicBezTo>
                  <a:pt x="3061424" y="1725613"/>
                  <a:pt x="3325452" y="1989087"/>
                  <a:pt x="3325452" y="2314469"/>
                </a:cubicBezTo>
                <a:cubicBezTo>
                  <a:pt x="3325452" y="2641292"/>
                  <a:pt x="3060704" y="2904765"/>
                  <a:pt x="2735082" y="2904765"/>
                </a:cubicBezTo>
                <a:cubicBezTo>
                  <a:pt x="2409100" y="2904765"/>
                  <a:pt x="2145433" y="2640212"/>
                  <a:pt x="2144712" y="2315549"/>
                </a:cubicBezTo>
                <a:cubicBezTo>
                  <a:pt x="2144712" y="1989087"/>
                  <a:pt x="2409100" y="1725613"/>
                  <a:pt x="2735082" y="1725613"/>
                </a:cubicBezTo>
                <a:close/>
                <a:moveTo>
                  <a:pt x="5017727" y="1422400"/>
                </a:moveTo>
                <a:lnTo>
                  <a:pt x="4806017" y="2095755"/>
                </a:lnTo>
                <a:lnTo>
                  <a:pt x="4682519" y="1958850"/>
                </a:lnTo>
                <a:lnTo>
                  <a:pt x="4167285" y="2422165"/>
                </a:lnTo>
                <a:lnTo>
                  <a:pt x="3935412" y="2164928"/>
                </a:lnTo>
                <a:lnTo>
                  <a:pt x="4450286" y="1701253"/>
                </a:lnTo>
                <a:lnTo>
                  <a:pt x="4326788" y="1563628"/>
                </a:lnTo>
                <a:close/>
                <a:moveTo>
                  <a:pt x="450850" y="1422400"/>
                </a:moveTo>
                <a:lnTo>
                  <a:pt x="1141559" y="1563628"/>
                </a:lnTo>
                <a:lnTo>
                  <a:pt x="1018103" y="1701253"/>
                </a:lnTo>
                <a:lnTo>
                  <a:pt x="1533165" y="2164928"/>
                </a:lnTo>
                <a:lnTo>
                  <a:pt x="1301729" y="2422165"/>
                </a:lnTo>
                <a:lnTo>
                  <a:pt x="787026" y="1958850"/>
                </a:lnTo>
                <a:lnTo>
                  <a:pt x="662850" y="2095755"/>
                </a:lnTo>
                <a:close/>
                <a:moveTo>
                  <a:pt x="2734469" y="0"/>
                </a:moveTo>
                <a:lnTo>
                  <a:pt x="3092090" y="607438"/>
                </a:lnTo>
                <a:lnTo>
                  <a:pt x="2907523" y="607438"/>
                </a:lnTo>
                <a:lnTo>
                  <a:pt x="2907523" y="1299803"/>
                </a:lnTo>
                <a:lnTo>
                  <a:pt x="2562134" y="1299803"/>
                </a:lnTo>
                <a:lnTo>
                  <a:pt x="2562134" y="607438"/>
                </a:lnTo>
                <a:lnTo>
                  <a:pt x="2376487" y="6074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4EDA756-DC3C-A847-B22E-26DCCD2B5E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2180" y="930234"/>
            <a:ext cx="521368" cy="640080"/>
          </a:xfrm>
          <a:custGeom>
            <a:avLst/>
            <a:gdLst>
              <a:gd name="connsiteX0" fmla="*/ 3569993 w 4158246"/>
              <a:gd name="connsiteY0" fmla="*/ 0 h 5105041"/>
              <a:gd name="connsiteX1" fmla="*/ 3950549 w 4158246"/>
              <a:gd name="connsiteY1" fmla="*/ 2879417 h 5105041"/>
              <a:gd name="connsiteX2" fmla="*/ 2457848 w 4158246"/>
              <a:gd name="connsiteY2" fmla="*/ 3667594 h 5105041"/>
              <a:gd name="connsiteX3" fmla="*/ 2205863 w 4158246"/>
              <a:gd name="connsiteY3" fmla="*/ 4241477 h 5105041"/>
              <a:gd name="connsiteX4" fmla="*/ 2165844 w 4158246"/>
              <a:gd name="connsiteY4" fmla="*/ 4332342 h 5105041"/>
              <a:gd name="connsiteX5" fmla="*/ 2235489 w 4158246"/>
              <a:gd name="connsiteY5" fmla="*/ 4349569 h 5105041"/>
              <a:gd name="connsiteX6" fmla="*/ 2963519 w 4158246"/>
              <a:gd name="connsiteY6" fmla="*/ 5105041 h 5105041"/>
              <a:gd name="connsiteX7" fmla="*/ 744554 w 4158246"/>
              <a:gd name="connsiteY7" fmla="*/ 5105041 h 5105041"/>
              <a:gd name="connsiteX8" fmla="*/ 1472433 w 4158246"/>
              <a:gd name="connsiteY8" fmla="*/ 4349468 h 5105041"/>
              <a:gd name="connsiteX9" fmla="*/ 1503497 w 4158246"/>
              <a:gd name="connsiteY9" fmla="*/ 4341792 h 5105041"/>
              <a:gd name="connsiteX10" fmla="*/ 1427025 w 4158246"/>
              <a:gd name="connsiteY10" fmla="*/ 4259221 h 5105041"/>
              <a:gd name="connsiteX11" fmla="*/ 1269735 w 4158246"/>
              <a:gd name="connsiteY11" fmla="*/ 4084546 h 5105041"/>
              <a:gd name="connsiteX12" fmla="*/ 346247 w 4158246"/>
              <a:gd name="connsiteY12" fmla="*/ 3935480 h 5105041"/>
              <a:gd name="connsiteX13" fmla="*/ 38418 w 4158246"/>
              <a:gd name="connsiteY13" fmla="*/ 2356607 h 5105041"/>
              <a:gd name="connsiteX14" fmla="*/ 654076 w 4158246"/>
              <a:gd name="connsiteY14" fmla="*/ 2697586 h 5105041"/>
              <a:gd name="connsiteX15" fmla="*/ 1557762 w 4158246"/>
              <a:gd name="connsiteY15" fmla="*/ 3336336 h 5105041"/>
              <a:gd name="connsiteX16" fmla="*/ 1547681 w 4158246"/>
              <a:gd name="connsiteY16" fmla="*/ 3872829 h 5105041"/>
              <a:gd name="connsiteX17" fmla="*/ 842734 w 4158246"/>
              <a:gd name="connsiteY17" fmla="*/ 3405828 h 5105041"/>
              <a:gd name="connsiteX18" fmla="*/ 1749660 w 4158246"/>
              <a:gd name="connsiteY18" fmla="*/ 4286541 h 5105041"/>
              <a:gd name="connsiteX19" fmla="*/ 2795200 w 4158246"/>
              <a:gd name="connsiteY19" fmla="*/ 2257230 h 5105041"/>
              <a:gd name="connsiteX20" fmla="*/ 1855150 w 4158246"/>
              <a:gd name="connsiteY20" fmla="*/ 3458758 h 5105041"/>
              <a:gd name="connsiteX21" fmla="*/ 1531120 w 4158246"/>
              <a:gd name="connsiteY21" fmla="*/ 2545280 h 5105041"/>
              <a:gd name="connsiteX22" fmla="*/ 2709151 w 4158246"/>
              <a:gd name="connsiteY22" fmla="*/ 933281 h 5105041"/>
              <a:gd name="connsiteX23" fmla="*/ 3569993 w 4158246"/>
              <a:gd name="connsiteY23" fmla="*/ 0 h 510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58246" h="5105041">
                <a:moveTo>
                  <a:pt x="3569993" y="0"/>
                </a:moveTo>
                <a:cubicBezTo>
                  <a:pt x="3569993" y="0"/>
                  <a:pt x="4582769" y="1893567"/>
                  <a:pt x="3950549" y="2879417"/>
                </a:cubicBezTo>
                <a:cubicBezTo>
                  <a:pt x="3536870" y="3528250"/>
                  <a:pt x="2868286" y="3654271"/>
                  <a:pt x="2457848" y="3667594"/>
                </a:cubicBezTo>
                <a:cubicBezTo>
                  <a:pt x="2380891" y="3861217"/>
                  <a:pt x="2290770" y="4053018"/>
                  <a:pt x="2205863" y="4241477"/>
                </a:cubicBezTo>
                <a:lnTo>
                  <a:pt x="2165844" y="4332342"/>
                </a:lnTo>
                <a:lnTo>
                  <a:pt x="2235489" y="4349569"/>
                </a:lnTo>
                <a:cubicBezTo>
                  <a:pt x="2593504" y="4469479"/>
                  <a:pt x="2869547" y="4753269"/>
                  <a:pt x="2963519" y="5105041"/>
                </a:cubicBezTo>
                <a:lnTo>
                  <a:pt x="744554" y="5105041"/>
                </a:lnTo>
                <a:cubicBezTo>
                  <a:pt x="838526" y="4752730"/>
                  <a:pt x="1114569" y="4469209"/>
                  <a:pt x="1472433" y="4349468"/>
                </a:cubicBezTo>
                <a:lnTo>
                  <a:pt x="1503497" y="4341792"/>
                </a:lnTo>
                <a:lnTo>
                  <a:pt x="1427025" y="4259221"/>
                </a:lnTo>
                <a:cubicBezTo>
                  <a:pt x="1373245" y="4201296"/>
                  <a:pt x="1319420" y="4142516"/>
                  <a:pt x="1269735" y="4084546"/>
                </a:cubicBezTo>
                <a:cubicBezTo>
                  <a:pt x="1051194" y="4150797"/>
                  <a:pt x="677119" y="4203726"/>
                  <a:pt x="346247" y="3935480"/>
                </a:cubicBezTo>
                <a:cubicBezTo>
                  <a:pt x="-160321" y="3528250"/>
                  <a:pt x="38418" y="2356607"/>
                  <a:pt x="38418" y="2356607"/>
                </a:cubicBezTo>
                <a:cubicBezTo>
                  <a:pt x="38418" y="2356607"/>
                  <a:pt x="137787" y="2594968"/>
                  <a:pt x="654076" y="2697586"/>
                </a:cubicBezTo>
                <a:cubicBezTo>
                  <a:pt x="1170365" y="2803444"/>
                  <a:pt x="1418789" y="2975554"/>
                  <a:pt x="1557762" y="3336336"/>
                </a:cubicBezTo>
                <a:cubicBezTo>
                  <a:pt x="1630489" y="3525009"/>
                  <a:pt x="1594126" y="3746807"/>
                  <a:pt x="1547681" y="3872829"/>
                </a:cubicBezTo>
                <a:cubicBezTo>
                  <a:pt x="1411948" y="3756889"/>
                  <a:pt x="1279816" y="3644190"/>
                  <a:pt x="842734" y="3405828"/>
                </a:cubicBezTo>
                <a:cubicBezTo>
                  <a:pt x="1220050" y="3680556"/>
                  <a:pt x="1445071" y="3995250"/>
                  <a:pt x="1749660" y="4286541"/>
                </a:cubicBezTo>
                <a:cubicBezTo>
                  <a:pt x="2090253" y="3611064"/>
                  <a:pt x="2391601" y="2929106"/>
                  <a:pt x="2795200" y="2257230"/>
                </a:cubicBezTo>
                <a:cubicBezTo>
                  <a:pt x="2427965" y="2594968"/>
                  <a:pt x="2139937" y="3025243"/>
                  <a:pt x="1855150" y="3458758"/>
                </a:cubicBezTo>
                <a:cubicBezTo>
                  <a:pt x="1703216" y="3270085"/>
                  <a:pt x="1514558" y="2912543"/>
                  <a:pt x="1531120" y="2545280"/>
                </a:cubicBezTo>
                <a:cubicBezTo>
                  <a:pt x="1561002" y="1847119"/>
                  <a:pt x="1885033" y="1406403"/>
                  <a:pt x="2709151" y="933281"/>
                </a:cubicBezTo>
                <a:cubicBezTo>
                  <a:pt x="3533630" y="459800"/>
                  <a:pt x="3569993" y="0"/>
                  <a:pt x="35699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pic>
        <p:nvPicPr>
          <p:cNvPr id="1026" name="Picture 2" descr="Best quality, premium stock, quality assurance, quality standard, superior quality products icon ...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61" y="1917216"/>
            <a:ext cx="731520" cy="7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BF09CB-EAFD-A749-9A10-AC1FB30E11E8}"/>
              </a:ext>
            </a:extLst>
          </p:cNvPr>
          <p:cNvSpPr txBox="1"/>
          <p:nvPr/>
        </p:nvSpPr>
        <p:spPr>
          <a:xfrm>
            <a:off x="3110295" y="2720740"/>
            <a:ext cx="351743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b="1" dirty="0" smtClean="0">
                <a:solidFill>
                  <a:srgbClr val="000000"/>
                </a:solidFill>
              </a:rPr>
              <a:t>Quality Service, Customer Driven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/>
              <a:t>Knowledgeable, innovative, reliable 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66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A92560-B7D2-7F15-FFB4-87A0E260A81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3" name="Picture Placeholder 12" descr="A video of a video of a water taxi&#10;&#10;Description automatically generated">
            <a:extLst>
              <a:ext uri="{FF2B5EF4-FFF2-40B4-BE49-F238E27FC236}">
                <a16:creationId xmlns:a16="http://schemas.microsoft.com/office/drawing/2014/main" id="{AC7C1E16-AC5C-5D8D-DE78-529BDE447A7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155" b="13493"/>
          <a:stretch/>
        </p:blipFill>
        <p:spPr>
          <a:xfrm>
            <a:off x="1508427" y="261937"/>
            <a:ext cx="6213916" cy="4481513"/>
          </a:xfrm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1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896360" cy="4743450"/>
          </a:xfrm>
        </p:spPr>
        <p:txBody>
          <a:bodyPr anchor="ctr" anchorCtr="0"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Challenges</a:t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> and</a:t>
            </a:r>
            <a:br>
              <a:rPr lang="en-US" dirty="0" smtClean="0"/>
            </a:b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AB5523-97C0-5ADA-315A-3F50695E5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4960" y="1696720"/>
            <a:ext cx="4790440" cy="3046730"/>
          </a:xfrm>
        </p:spPr>
        <p:txBody>
          <a:bodyPr/>
          <a:lstStyle/>
          <a:p>
            <a:r>
              <a:rPr lang="en-US" dirty="0"/>
              <a:t>Skilled labor </a:t>
            </a:r>
            <a:r>
              <a:rPr lang="en-US" dirty="0" smtClean="0"/>
              <a:t>shortage</a:t>
            </a:r>
          </a:p>
          <a:p>
            <a:endParaRPr lang="en-US" sz="600" dirty="0" smtClean="0"/>
          </a:p>
          <a:p>
            <a:r>
              <a:rPr lang="en-US" dirty="0" smtClean="0"/>
              <a:t>U.S. Economy</a:t>
            </a:r>
          </a:p>
          <a:p>
            <a:endParaRPr lang="en-US" sz="600" dirty="0"/>
          </a:p>
          <a:p>
            <a:r>
              <a:rPr lang="en-US" dirty="0"/>
              <a:t>CARB </a:t>
            </a:r>
            <a:r>
              <a:rPr lang="en-US" dirty="0" smtClean="0"/>
              <a:t>ZEV</a:t>
            </a:r>
          </a:p>
          <a:p>
            <a:endParaRPr lang="en-US" sz="800" dirty="0"/>
          </a:p>
          <a:p>
            <a:r>
              <a:rPr lang="en-US" dirty="0"/>
              <a:t>Alaska Project </a:t>
            </a:r>
            <a:r>
              <a:rPr lang="en-US" dirty="0" smtClean="0"/>
              <a:t>Economy</a:t>
            </a:r>
          </a:p>
          <a:p>
            <a:endParaRPr lang="en-US" sz="600" dirty="0"/>
          </a:p>
          <a:p>
            <a:r>
              <a:rPr lang="en-US" dirty="0"/>
              <a:t>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7C45-9B37-2786-3D37-93E160767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743450"/>
          </a:xfrm>
        </p:spPr>
        <p:txBody>
          <a:bodyPr anchor="ctr" anchorCtr="0"/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sz="1600" b="0" dirty="0">
                <a:solidFill>
                  <a:schemeClr val="tx1"/>
                </a:solidFill>
              </a:rPr>
              <a:t>We appreciate your time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F57912-8E3F-174C-BA67-32ABAA99E8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E9F92E9-653A-32F2-3A14-828FA4A5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started…</a:t>
            </a:r>
          </a:p>
        </p:txBody>
      </p:sp>
      <p:pic>
        <p:nvPicPr>
          <p:cNvPr id="13" name="Picture Placeholder 12" descr="A collage of different types of trucks&#10;&#10;Description automatically generated">
            <a:extLst>
              <a:ext uri="{FF2B5EF4-FFF2-40B4-BE49-F238E27FC236}">
                <a16:creationId xmlns:a16="http://schemas.microsoft.com/office/drawing/2014/main" id="{1C0AF625-614B-D55B-0DBF-46454AFEBF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2" b="42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388DB-DD03-C34D-8F02-AC1ADE12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4D88-8A79-2DD4-3DFD-D897B0BE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1975 TOTE Seattle–Anchorage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4857A-5F91-36D5-E8F4-85920518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 descr="TOTE Maritime Alaska celebrates 45 years of service - National Defense  Transportation Association">
            <a:extLst>
              <a:ext uri="{FF2B5EF4-FFF2-40B4-BE49-F238E27FC236}">
                <a16:creationId xmlns:a16="http://schemas.microsoft.com/office/drawing/2014/main" id="{374D535C-5654-05D5-FE98-678260377A00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24853" r="13464" b="678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0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BCFB-AC47-1841-B7B7-62454C07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0" y="0"/>
            <a:ext cx="4656909" cy="628650"/>
          </a:xfrm>
        </p:spPr>
        <p:txBody>
          <a:bodyPr/>
          <a:lstStyle/>
          <a:p>
            <a:pPr algn="l"/>
            <a:r>
              <a:rPr lang="en-US" dirty="0"/>
              <a:t>LTI, Inc./Milky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6906-91B8-C24F-A420-0BCA16382F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490" y="742950"/>
            <a:ext cx="4656910" cy="4000500"/>
          </a:xfrm>
        </p:spPr>
        <p:txBody>
          <a:bodyPr/>
          <a:lstStyle/>
          <a:p>
            <a:r>
              <a:rPr lang="en-US" dirty="0"/>
              <a:t>Liquid and dry bulk commodities</a:t>
            </a:r>
          </a:p>
          <a:p>
            <a:r>
              <a:rPr lang="en-US" dirty="0"/>
              <a:t>Custom-built equipment</a:t>
            </a:r>
          </a:p>
          <a:p>
            <a:r>
              <a:rPr lang="en-US" dirty="0"/>
              <a:t>Leading bulk milk hauler in Pacific Northwest</a:t>
            </a:r>
          </a:p>
          <a:p>
            <a:r>
              <a:rPr lang="en-US" dirty="0"/>
              <a:t>Hauls a variety of products in food grade bulk tankers, temp controlled trailers, and belt trailers</a:t>
            </a:r>
          </a:p>
        </p:txBody>
      </p:sp>
      <p:pic>
        <p:nvPicPr>
          <p:cNvPr id="23" name="Picture Placeholder 22" descr="A collage of trucks and trailers&#10;&#10;Description automatically generated">
            <a:extLst>
              <a:ext uri="{FF2B5EF4-FFF2-40B4-BE49-F238E27FC236}">
                <a16:creationId xmlns:a16="http://schemas.microsoft.com/office/drawing/2014/main" id="{94FF2886-D5C7-F1BD-A08C-F46FDC0D32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6" r="126"/>
          <a:stretch/>
        </p:blipFill>
        <p:spPr>
          <a:xfrm>
            <a:off x="228600" y="316230"/>
            <a:ext cx="3801291" cy="44348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C2BFB-3410-DA40-9CC7-453A463443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90365" y="4872665"/>
            <a:ext cx="125034" cy="123111"/>
          </a:xfrm>
        </p:spPr>
        <p:txBody>
          <a:bodyPr/>
          <a:lstStyle/>
          <a:p>
            <a:fld id="{26B74259-B7E9-2F4B-A57C-25410AB56F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8B4220-66E0-39F0-1E2B-0F14AF9A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0" y="0"/>
            <a:ext cx="4656910" cy="628650"/>
          </a:xfrm>
        </p:spPr>
        <p:txBody>
          <a:bodyPr/>
          <a:lstStyle/>
          <a:p>
            <a:pPr algn="l"/>
            <a:r>
              <a:rPr lang="en-US" dirty="0"/>
              <a:t>Lynden Transport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F51D66-52CB-51DF-6E1B-768C7BCB8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488" y="742950"/>
            <a:ext cx="4656911" cy="4000500"/>
          </a:xfrm>
        </p:spPr>
        <p:txBody>
          <a:bodyPr/>
          <a:lstStyle/>
          <a:p>
            <a:r>
              <a:rPr lang="en-US" dirty="0"/>
              <a:t>Services include:</a:t>
            </a:r>
          </a:p>
          <a:p>
            <a:pPr lvl="1"/>
            <a:r>
              <a:rPr lang="en-US" dirty="0"/>
              <a:t>Full and less-than-full truckload</a:t>
            </a:r>
          </a:p>
          <a:p>
            <a:pPr lvl="1"/>
            <a:r>
              <a:rPr lang="en-US" dirty="0" smtClean="0"/>
              <a:t>Van and temperature controlled, </a:t>
            </a:r>
            <a:endParaRPr lang="en-US" dirty="0"/>
          </a:p>
          <a:p>
            <a:pPr lvl="1"/>
            <a:r>
              <a:rPr lang="en-US" dirty="0" smtClean="0"/>
              <a:t>Flatbed</a:t>
            </a:r>
          </a:p>
          <a:p>
            <a:r>
              <a:rPr lang="en-US" dirty="0" smtClean="0"/>
              <a:t>Scheduled </a:t>
            </a:r>
            <a:r>
              <a:rPr lang="en-US" dirty="0"/>
              <a:t>services covering all Alaska</a:t>
            </a:r>
          </a:p>
          <a:p>
            <a:r>
              <a:rPr lang="en-US" dirty="0"/>
              <a:t>Primary industries:</a:t>
            </a:r>
          </a:p>
          <a:p>
            <a:pPr lvl="1"/>
            <a:r>
              <a:rPr lang="en-US" dirty="0"/>
              <a:t>Oil &amp; Gas</a:t>
            </a:r>
          </a:p>
          <a:p>
            <a:pPr lvl="1"/>
            <a:r>
              <a:rPr lang="en-US" dirty="0"/>
              <a:t>Construction</a:t>
            </a:r>
          </a:p>
          <a:p>
            <a:pPr lvl="1"/>
            <a:r>
              <a:rPr lang="en-US" dirty="0"/>
              <a:t>Fresh/frozen goods including seafood</a:t>
            </a:r>
          </a:p>
          <a:p>
            <a:pPr lvl="1"/>
            <a:r>
              <a:rPr lang="en-US" dirty="0"/>
              <a:t>Manufacturing</a:t>
            </a:r>
          </a:p>
          <a:p>
            <a:pPr lvl="1"/>
            <a:r>
              <a:rPr lang="en-US" dirty="0"/>
              <a:t>Retail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ECD39B-86F8-E0EB-BC18-48E2F245653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6B74259-B7E9-2F4B-A57C-25410AB56FA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666E0BA6-EFDB-67C1-B7E2-4F63BA76FA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6" r="126"/>
          <a:stretch>
            <a:fillRect/>
          </a:stretch>
        </p:blipFill>
        <p:spPr>
          <a:xfrm>
            <a:off x="228599" y="314325"/>
            <a:ext cx="3801292" cy="4434840"/>
          </a:xfrm>
        </p:spPr>
      </p:pic>
    </p:spTree>
    <p:extLst>
      <p:ext uri="{BB962C8B-B14F-4D97-AF65-F5344CB8AC3E}">
        <p14:creationId xmlns:p14="http://schemas.microsoft.com/office/powerpoint/2010/main" val="15563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5E923-94D2-714A-90E1-13757B29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0" y="0"/>
            <a:ext cx="4656909" cy="628650"/>
          </a:xfrm>
        </p:spPr>
        <p:txBody>
          <a:bodyPr/>
          <a:lstStyle/>
          <a:p>
            <a:pPr algn="l"/>
            <a:r>
              <a:rPr lang="en-US" dirty="0"/>
              <a:t>Knik Construction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4B35F-C6D8-714E-8512-8036FF5C0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490" y="742950"/>
            <a:ext cx="4656910" cy="4000500"/>
          </a:xfrm>
        </p:spPr>
        <p:txBody>
          <a:bodyPr/>
          <a:lstStyle/>
          <a:p>
            <a:r>
              <a:rPr lang="en-US" dirty="0"/>
              <a:t>Complex, logistically challenging projects</a:t>
            </a:r>
          </a:p>
          <a:p>
            <a:r>
              <a:rPr lang="en-US" dirty="0" smtClean="0"/>
              <a:t>Civil construction projects </a:t>
            </a:r>
            <a:r>
              <a:rPr lang="en-US" dirty="0"/>
              <a:t>include:</a:t>
            </a:r>
          </a:p>
          <a:p>
            <a:pPr lvl="1"/>
            <a:r>
              <a:rPr lang="en-US" dirty="0" smtClean="0"/>
              <a:t>Airport/runway</a:t>
            </a:r>
          </a:p>
          <a:p>
            <a:pPr lvl="1"/>
            <a:r>
              <a:rPr lang="en-US" dirty="0" smtClean="0"/>
              <a:t>Road</a:t>
            </a:r>
            <a:endParaRPr lang="en-US" dirty="0"/>
          </a:p>
          <a:p>
            <a:pPr lvl="1"/>
            <a:r>
              <a:rPr lang="en-US" dirty="0"/>
              <a:t>Asphalt paving</a:t>
            </a:r>
          </a:p>
          <a:p>
            <a:pPr lvl="1"/>
            <a:r>
              <a:rPr lang="en-US" dirty="0"/>
              <a:t>Excavation</a:t>
            </a:r>
          </a:p>
          <a:p>
            <a:pPr lvl="1"/>
            <a:r>
              <a:rPr lang="en-US" dirty="0"/>
              <a:t>Dredging and crushing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6999A52-0E13-9F48-9F35-217313B7C5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6" r="126"/>
          <a:stretch/>
        </p:blipFill>
        <p:spPr>
          <a:xfrm>
            <a:off x="228600" y="314325"/>
            <a:ext cx="3801291" cy="44348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D9E80-51AA-AB4C-B486-9E73716B28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90365" y="4872665"/>
            <a:ext cx="125034" cy="123111"/>
          </a:xfrm>
        </p:spPr>
        <p:txBody>
          <a:bodyPr/>
          <a:lstStyle/>
          <a:p>
            <a:fld id="{26B74259-B7E9-2F4B-A57C-25410AB56F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7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BCFB-AC47-1841-B7B7-62454C07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0" y="0"/>
            <a:ext cx="4656909" cy="628650"/>
          </a:xfrm>
        </p:spPr>
        <p:txBody>
          <a:bodyPr/>
          <a:lstStyle/>
          <a:p>
            <a:pPr algn="l"/>
            <a:r>
              <a:rPr lang="en-US" dirty="0"/>
              <a:t>Lynden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6906-91B8-C24F-A420-0BCA16382F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490" y="742950"/>
            <a:ext cx="4656910" cy="4000500"/>
          </a:xfrm>
        </p:spPr>
        <p:txBody>
          <a:bodyPr/>
          <a:lstStyle/>
          <a:p>
            <a:r>
              <a:rPr lang="en-US" dirty="0"/>
              <a:t>Air and sea freight forwarder</a:t>
            </a:r>
          </a:p>
          <a:p>
            <a:pPr lvl="1"/>
            <a:r>
              <a:rPr lang="en-US" dirty="0"/>
              <a:t>AK,HI,PR and international </a:t>
            </a:r>
          </a:p>
          <a:p>
            <a:r>
              <a:rPr lang="en-US" dirty="0"/>
              <a:t>Customs brokerage</a:t>
            </a:r>
          </a:p>
          <a:p>
            <a:r>
              <a:rPr lang="en-US" dirty="0"/>
              <a:t>Supply chain management </a:t>
            </a:r>
          </a:p>
          <a:p>
            <a:r>
              <a:rPr lang="en-US" dirty="0"/>
              <a:t>Services range from complex international projects to home deliveries</a:t>
            </a:r>
          </a:p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FAA6C84-3079-6C43-8217-635E752AF5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6" r="126"/>
          <a:stretch/>
        </p:blipFill>
        <p:spPr>
          <a:xfrm>
            <a:off x="228600" y="314325"/>
            <a:ext cx="3801291" cy="44348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C2BFB-3410-DA40-9CC7-453A463443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90365" y="4872665"/>
            <a:ext cx="125034" cy="123111"/>
          </a:xfrm>
        </p:spPr>
        <p:txBody>
          <a:bodyPr/>
          <a:lstStyle/>
          <a:p>
            <a:fld id="{26B74259-B7E9-2F4B-A57C-25410AB56FA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BCFB-AC47-1841-B7B7-62454C07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0" y="0"/>
            <a:ext cx="4656909" cy="628650"/>
          </a:xfrm>
        </p:spPr>
        <p:txBody>
          <a:bodyPr/>
          <a:lstStyle/>
          <a:p>
            <a:pPr algn="l"/>
            <a:r>
              <a:rPr lang="en-US" dirty="0"/>
              <a:t>Lynden Logistics Healthcare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6906-91B8-C24F-A420-0BCA16382F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8490" y="742950"/>
            <a:ext cx="4656910" cy="4000500"/>
          </a:xfrm>
        </p:spPr>
        <p:txBody>
          <a:bodyPr/>
          <a:lstStyle/>
          <a:p>
            <a:r>
              <a:rPr lang="en-US" dirty="0"/>
              <a:t>Warehousing and distribution throughout Canada</a:t>
            </a:r>
          </a:p>
          <a:p>
            <a:r>
              <a:rPr lang="en-US" dirty="0"/>
              <a:t>Inventory and order fulfillment</a:t>
            </a:r>
          </a:p>
          <a:p>
            <a:r>
              <a:rPr lang="en-US" dirty="0"/>
              <a:t>Specialties include:</a:t>
            </a:r>
          </a:p>
          <a:p>
            <a:pPr lvl="1"/>
            <a:r>
              <a:rPr lang="en-US" dirty="0"/>
              <a:t>Pharmaceutical/healthcare</a:t>
            </a:r>
          </a:p>
          <a:p>
            <a:pPr lvl="1"/>
            <a:r>
              <a:rPr lang="en-US" dirty="0"/>
              <a:t>Health &amp; Beauty</a:t>
            </a:r>
          </a:p>
          <a:p>
            <a:pPr lvl="1"/>
            <a:r>
              <a:rPr lang="en-US" dirty="0"/>
              <a:t>Animal health</a:t>
            </a:r>
          </a:p>
          <a:p>
            <a:pPr lvl="1"/>
            <a:r>
              <a:rPr lang="en-US" dirty="0"/>
              <a:t>Consumer goods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05436DE-ECE9-F543-B444-8C6BE641D1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6" r="126"/>
          <a:stretch/>
        </p:blipFill>
        <p:spPr>
          <a:xfrm>
            <a:off x="228600" y="314325"/>
            <a:ext cx="3801291" cy="44348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C2BFB-3410-DA40-9CC7-453A463443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90365" y="4872665"/>
            <a:ext cx="125034" cy="123111"/>
          </a:xfrm>
        </p:spPr>
        <p:txBody>
          <a:bodyPr/>
          <a:lstStyle/>
          <a:p>
            <a:fld id="{26B74259-B7E9-2F4B-A57C-25410AB56F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4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ynden">
  <a:themeElements>
    <a:clrScheme name="Lynden 1">
      <a:dk1>
        <a:srgbClr val="000000"/>
      </a:dk1>
      <a:lt1>
        <a:srgbClr val="FFFFFF"/>
      </a:lt1>
      <a:dk2>
        <a:srgbClr val="B3D3C3"/>
      </a:dk2>
      <a:lt2>
        <a:srgbClr val="E7E6E6"/>
      </a:lt2>
      <a:accent1>
        <a:srgbClr val="006E3C"/>
      </a:accent1>
      <a:accent2>
        <a:srgbClr val="F9DD16"/>
      </a:accent2>
      <a:accent3>
        <a:srgbClr val="067BC2"/>
      </a:accent3>
      <a:accent4>
        <a:srgbClr val="FA7920"/>
      </a:accent4>
      <a:accent5>
        <a:srgbClr val="A55EEA"/>
      </a:accent5>
      <a:accent6>
        <a:srgbClr val="EB3B5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ynden" id="{690D9594-FEAC-F941-A60A-348A0F73AF85}" vid="{B47FEF91-AA97-B249-8184-DBE8F8B2BA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Lynden</Template>
  <TotalTime>7276</TotalTime>
  <Words>522</Words>
  <Application>Microsoft Office PowerPoint</Application>
  <PresentationFormat>On-screen Show (16:9)</PresentationFormat>
  <Paragraphs>143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.AppleSystemUIFont</vt:lpstr>
      <vt:lpstr>Arial</vt:lpstr>
      <vt:lpstr>Calibri</vt:lpstr>
      <vt:lpstr>Courier New</vt:lpstr>
      <vt:lpstr>Wingdings</vt:lpstr>
      <vt:lpstr>Lynden</vt:lpstr>
      <vt:lpstr>Lynden Family of Companies Maritime Economic Forecast  Jon Burdick, President &amp; CEO</vt:lpstr>
      <vt:lpstr>PowerPoint Presentation</vt:lpstr>
      <vt:lpstr>How it started…</vt:lpstr>
      <vt:lpstr>1975 TOTE Seattle–Anchorage service</vt:lpstr>
      <vt:lpstr>LTI, Inc./Milky Way</vt:lpstr>
      <vt:lpstr>Lynden Transport</vt:lpstr>
      <vt:lpstr>Knik Construction</vt:lpstr>
      <vt:lpstr>Lynden Logistics</vt:lpstr>
      <vt:lpstr>Lynden Logistics Healthcare</vt:lpstr>
      <vt:lpstr>Alaska West Express</vt:lpstr>
      <vt:lpstr>Lynden Air Cargo</vt:lpstr>
      <vt:lpstr>Alaska Marine Lines</vt:lpstr>
      <vt:lpstr>PowerPoint Presentation</vt:lpstr>
      <vt:lpstr>Marine fleet: ~40 tugs/landing craft/barges</vt:lpstr>
      <vt:lpstr>PowerPoint Presentation</vt:lpstr>
      <vt:lpstr>Hovercraft: Kuskokwim river, north slope</vt:lpstr>
      <vt:lpstr>Industries Served</vt:lpstr>
      <vt:lpstr>How it’s going!</vt:lpstr>
      <vt:lpstr>Who is Lynden?</vt:lpstr>
      <vt:lpstr> Challenges   and   Opportunities</vt:lpstr>
      <vt:lpstr>Thank You! We appreciate your time today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Burdick</cp:lastModifiedBy>
  <cp:revision>435</cp:revision>
  <cp:lastPrinted>2023-11-08T00:08:53Z</cp:lastPrinted>
  <dcterms:created xsi:type="dcterms:W3CDTF">2018-06-27T23:55:40Z</dcterms:created>
  <dcterms:modified xsi:type="dcterms:W3CDTF">2023-11-08T00:25:33Z</dcterms:modified>
</cp:coreProperties>
</file>